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5"/>
  </p:notesMasterIdLst>
  <p:sldIdLst>
    <p:sldId id="256" r:id="rId5"/>
    <p:sldId id="262" r:id="rId6"/>
    <p:sldId id="257" r:id="rId7"/>
    <p:sldId id="258" r:id="rId8"/>
    <p:sldId id="296" r:id="rId9"/>
    <p:sldId id="297" r:id="rId10"/>
    <p:sldId id="298" r:id="rId11"/>
    <p:sldId id="299" r:id="rId12"/>
    <p:sldId id="260" r:id="rId13"/>
    <p:sldId id="261" r:id="rId14"/>
    <p:sldId id="263" r:id="rId15"/>
    <p:sldId id="264" r:id="rId16"/>
    <p:sldId id="348" r:id="rId17"/>
    <p:sldId id="346" r:id="rId18"/>
    <p:sldId id="345" r:id="rId19"/>
    <p:sldId id="294" r:id="rId20"/>
    <p:sldId id="295" r:id="rId21"/>
    <p:sldId id="265" r:id="rId22"/>
    <p:sldId id="266" r:id="rId23"/>
    <p:sldId id="347" r:id="rId24"/>
    <p:sldId id="267" r:id="rId25"/>
    <p:sldId id="300" r:id="rId26"/>
    <p:sldId id="301" r:id="rId27"/>
    <p:sldId id="259" r:id="rId28"/>
    <p:sldId id="268" r:id="rId29"/>
    <p:sldId id="269" r:id="rId30"/>
    <p:sldId id="287" r:id="rId31"/>
    <p:sldId id="302" r:id="rId32"/>
    <p:sldId id="310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1" r:id="rId41"/>
    <p:sldId id="312" r:id="rId42"/>
    <p:sldId id="313" r:id="rId43"/>
    <p:sldId id="314" r:id="rId44"/>
    <p:sldId id="315" r:id="rId45"/>
    <p:sldId id="275" r:id="rId46"/>
    <p:sldId id="285" r:id="rId47"/>
    <p:sldId id="286" r:id="rId48"/>
    <p:sldId id="316" r:id="rId49"/>
    <p:sldId id="317" r:id="rId50"/>
    <p:sldId id="318" r:id="rId51"/>
    <p:sldId id="319" r:id="rId52"/>
    <p:sldId id="320" r:id="rId53"/>
    <p:sldId id="321" r:id="rId54"/>
    <p:sldId id="328" r:id="rId55"/>
    <p:sldId id="322" r:id="rId56"/>
    <p:sldId id="323" r:id="rId57"/>
    <p:sldId id="329" r:id="rId58"/>
    <p:sldId id="330" r:id="rId59"/>
    <p:sldId id="325" r:id="rId60"/>
    <p:sldId id="342" r:id="rId61"/>
    <p:sldId id="326" r:id="rId62"/>
    <p:sldId id="327" r:id="rId63"/>
    <p:sldId id="332" r:id="rId64"/>
    <p:sldId id="344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3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E28C78-B4A1-4DE2-88B4-D3683240D62B}" v="2" dt="2022-03-03T16:23:20.032"/>
    <p1510:client id="{F740D142-9C00-495B-A7EB-9D1A13C6F5E4}" v="2" dt="2022-02-24T11:44:49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TIK RAJ  20BCE7433" userId="S::shritik.20bce7433@vitap.ac.in::20bb35ab-31e6-47de-b7c7-cbb2c4067704" providerId="AD" clId="Web-{F740D142-9C00-495B-A7EB-9D1A13C6F5E4}"/>
    <pc:docChg chg="modSld">
      <pc:chgData name="SHRITIK RAJ  20BCE7433" userId="S::shritik.20bce7433@vitap.ac.in::20bb35ab-31e6-47de-b7c7-cbb2c4067704" providerId="AD" clId="Web-{F740D142-9C00-495B-A7EB-9D1A13C6F5E4}" dt="2022-02-24T11:44:49.748" v="1" actId="1076"/>
      <pc:docMkLst>
        <pc:docMk/>
      </pc:docMkLst>
      <pc:sldChg chg="modSp">
        <pc:chgData name="SHRITIK RAJ  20BCE7433" userId="S::shritik.20bce7433@vitap.ac.in::20bb35ab-31e6-47de-b7c7-cbb2c4067704" providerId="AD" clId="Web-{F740D142-9C00-495B-A7EB-9D1A13C6F5E4}" dt="2022-02-24T11:44:49.748" v="1" actId="1076"/>
        <pc:sldMkLst>
          <pc:docMk/>
          <pc:sldMk cId="3649473548" sldId="316"/>
        </pc:sldMkLst>
        <pc:picChg chg="mod">
          <ac:chgData name="SHRITIK RAJ  20BCE7433" userId="S::shritik.20bce7433@vitap.ac.in::20bb35ab-31e6-47de-b7c7-cbb2c4067704" providerId="AD" clId="Web-{F740D142-9C00-495B-A7EB-9D1A13C6F5E4}" dt="2022-02-24T11:44:49.748" v="1" actId="1076"/>
          <ac:picMkLst>
            <pc:docMk/>
            <pc:sldMk cId="3649473548" sldId="316"/>
            <ac:picMk id="4" creationId="{00000000-0000-0000-0000-000000000000}"/>
          </ac:picMkLst>
        </pc:picChg>
      </pc:sldChg>
    </pc:docChg>
  </pc:docChgLst>
  <pc:docChgLst>
    <pc:chgData name="AKULA SRIJA 19BCE7694" userId="S::srija.19bce7694@vitap.ac.in::c6ce7283-c753-4219-8c9c-26816e30c6b7" providerId="AD" clId="Web-{99E28C78-B4A1-4DE2-88B4-D3683240D62B}"/>
    <pc:docChg chg="modSld">
      <pc:chgData name="AKULA SRIJA 19BCE7694" userId="S::srija.19bce7694@vitap.ac.in::c6ce7283-c753-4219-8c9c-26816e30c6b7" providerId="AD" clId="Web-{99E28C78-B4A1-4DE2-88B4-D3683240D62B}" dt="2022-03-03T16:23:20.032" v="1" actId="1076"/>
      <pc:docMkLst>
        <pc:docMk/>
      </pc:docMkLst>
      <pc:sldChg chg="modSp">
        <pc:chgData name="AKULA SRIJA 19BCE7694" userId="S::srija.19bce7694@vitap.ac.in::c6ce7283-c753-4219-8c9c-26816e30c6b7" providerId="AD" clId="Web-{99E28C78-B4A1-4DE2-88B4-D3683240D62B}" dt="2022-03-03T16:23:20.032" v="1" actId="1076"/>
        <pc:sldMkLst>
          <pc:docMk/>
          <pc:sldMk cId="66254977" sldId="302"/>
        </pc:sldMkLst>
        <pc:picChg chg="mod">
          <ac:chgData name="AKULA SRIJA 19BCE7694" userId="S::srija.19bce7694@vitap.ac.in::c6ce7283-c753-4219-8c9c-26816e30c6b7" providerId="AD" clId="Web-{99E28C78-B4A1-4DE2-88B4-D3683240D62B}" dt="2022-03-03T16:23:20.032" v="1" actId="1076"/>
          <ac:picMkLst>
            <pc:docMk/>
            <pc:sldMk cId="66254977" sldId="302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EC320-3B97-4724-BF8D-088A1502A23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B19EF-41EA-4083-8DBB-8176889FE6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5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137025" y="0"/>
            <a:ext cx="3165475" cy="481013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D9991-505F-4D7F-8E36-061EC94C824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03-Sep-22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E14D2D6-DA64-49EB-BCF8-EACA529B0C2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  <a:ea typeface="Bitstream Vera Sans" pitchFamily="2"/>
                <a:cs typeface="Lucida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70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Bitstream Vera Sans" pitchFamily="2"/>
              <a:cs typeface="Lucida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4C6AC43-932B-4A38-A39B-1E22A9E46B4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  <a:ea typeface="Bitstream Vera Sans" pitchFamily="2"/>
                <a:cs typeface="Lucida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70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Bitstream Vera Sans" pitchFamily="2"/>
              <a:cs typeface="Lucidasans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31568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1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22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09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14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634" y="131763"/>
            <a:ext cx="1039071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ICS611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59377B-0F20-47A0-AAF8-A96A809D39E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75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371" y="278040"/>
            <a:ext cx="11205029" cy="752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320800"/>
            <a:ext cx="11205029" cy="49203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07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1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4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04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58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04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18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22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EBE56-1FE2-4CBF-A942-2151EA5C7183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543D5-890B-4B37-9CD0-1FD3C78C28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45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6148"/>
            <a:ext cx="9144000" cy="1286105"/>
          </a:xfrm>
        </p:spPr>
        <p:txBody>
          <a:bodyPr anchor="ctr"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0873" y="1714090"/>
            <a:ext cx="9144000" cy="925717"/>
          </a:xfrm>
        </p:spPr>
        <p:txBody>
          <a:bodyPr>
            <a:normAutofit/>
          </a:bodyPr>
          <a:lstStyle/>
          <a:p>
            <a:r>
              <a:rPr lang="en-IN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</a:t>
            </a:r>
            <a:r>
              <a:rPr lang="en-IN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Sumathi</a:t>
            </a:r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22" y="2176949"/>
            <a:ext cx="3089480" cy="3707376"/>
          </a:xfrm>
          <a:prstGeom prst="rect">
            <a:avLst/>
          </a:prstGeom>
        </p:spPr>
      </p:pic>
      <p:pic>
        <p:nvPicPr>
          <p:cNvPr id="1026" name="Picture 2" descr="Decision trees family — DS/ML cou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524" y="2176948"/>
            <a:ext cx="7364550" cy="37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1. Select the best Feature using Attribute Selection Measures(ASM) to split the records.</a:t>
            </a:r>
          </a:p>
          <a:p>
            <a:pPr marL="0" indent="0">
              <a:buNone/>
            </a:pPr>
            <a:r>
              <a:rPr lang="en-US"/>
              <a:t>2. Make that attribute/feature a decision node and break the dataset into smaller subsets.</a:t>
            </a:r>
          </a:p>
          <a:p>
            <a:pPr marL="0" indent="0">
              <a:buNone/>
            </a:pPr>
            <a:r>
              <a:rPr lang="en-US"/>
              <a:t>3 Start the tree-building process by repeating this process recursively for each child until one of the following condition is being achieved :</a:t>
            </a:r>
          </a:p>
          <a:p>
            <a:pPr marL="0" indent="0">
              <a:buNone/>
            </a:pPr>
            <a:r>
              <a:rPr lang="en-US"/>
              <a:t>a) All tuples belonging to the same attribute value.</a:t>
            </a:r>
          </a:p>
          <a:p>
            <a:pPr marL="0" indent="0">
              <a:buNone/>
            </a:pPr>
            <a:r>
              <a:rPr lang="en-US"/>
              <a:t>b) There are no more of the attributes remaining.</a:t>
            </a:r>
          </a:p>
          <a:p>
            <a:pPr marL="0" indent="0">
              <a:buNone/>
            </a:pPr>
            <a:r>
              <a:rPr lang="en-US"/>
              <a:t>c ) There are no more instances remaining.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68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9" y="1030515"/>
            <a:ext cx="11232254" cy="474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0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17988"/>
            <a:ext cx="11205029" cy="61231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With the help of ASM, we can easily select the best features for the respective nodes of the decision tree.</a:t>
            </a:r>
          </a:p>
          <a:p>
            <a:pPr marL="0" indent="0">
              <a:buNone/>
            </a:pPr>
            <a:r>
              <a:rPr lang="en-US" dirty="0"/>
              <a:t>There are two techniques for ASM:</a:t>
            </a:r>
          </a:p>
          <a:p>
            <a:pPr marL="0" indent="0">
              <a:buNone/>
            </a:pPr>
            <a:r>
              <a:rPr lang="en-US" b="1" dirty="0"/>
              <a:t>a) Information Gain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b) Gini </a:t>
            </a:r>
            <a:r>
              <a:rPr lang="en-US" b="1" dirty="0" smtClean="0"/>
              <a:t>Index</a:t>
            </a:r>
          </a:p>
          <a:p>
            <a:pPr marL="0" indent="0">
              <a:buNone/>
            </a:pPr>
            <a:r>
              <a:rPr lang="en-US" b="1" dirty="0" smtClean="0"/>
              <a:t>c) Gain Ratio</a:t>
            </a:r>
            <a:endParaRPr lang="en-US" b="1" dirty="0"/>
          </a:p>
          <a:p>
            <a:pPr marL="0" indent="0">
              <a:buNone/>
            </a:pPr>
            <a:r>
              <a:rPr lang="en-IN" b="1" dirty="0"/>
              <a:t>Information Gain: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 </a:t>
            </a:r>
            <a:r>
              <a:rPr lang="en-US" dirty="0"/>
              <a:t>Information gain is the measurement of changes in entropy value after the splitting/segmentation of the dataset based on an attribute.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It tells how much information a feature/attribute provides 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Following the value of the information gain, splitting of the node and decision tree building is being done.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decision tree always tries to maximize the value of the information gain, and a node/attribute having the highest value of the information gain is being split first. 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430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sleeps </a:t>
            </a:r>
            <a:r>
              <a:rPr lang="en-US" smtClean="0"/>
              <a:t>after lunch?????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6" y="2020165"/>
            <a:ext cx="3980223" cy="2981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85" y="1906959"/>
            <a:ext cx="4650252" cy="30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VARIOUUS DECISION TREE ALGORITHMS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ID3</a:t>
            </a:r>
            <a:r>
              <a:rPr lang="en-IN" dirty="0"/>
              <a:t> → (extension of D3)</a:t>
            </a:r>
            <a:br>
              <a:rPr lang="en-IN" dirty="0"/>
            </a:br>
            <a:r>
              <a:rPr lang="en-IN" b="1" dirty="0"/>
              <a:t>C4.5</a:t>
            </a:r>
            <a:r>
              <a:rPr lang="en-IN" dirty="0"/>
              <a:t> → (successor of ID3)</a:t>
            </a:r>
            <a:br>
              <a:rPr lang="en-IN" dirty="0"/>
            </a:br>
            <a:r>
              <a:rPr lang="en-IN" b="1" dirty="0"/>
              <a:t>CART</a:t>
            </a:r>
            <a:r>
              <a:rPr lang="en-IN" dirty="0"/>
              <a:t> → (Classification And Regression Tree)</a:t>
            </a:r>
            <a:br>
              <a:rPr lang="en-IN" dirty="0"/>
            </a:br>
            <a:r>
              <a:rPr lang="en-IN" b="1" dirty="0"/>
              <a:t>CHAID</a:t>
            </a:r>
            <a:r>
              <a:rPr lang="en-IN" dirty="0"/>
              <a:t> → (Chi-square automatic interaction detection Performs multi-level splits when computing classification trees)</a:t>
            </a:r>
            <a:br>
              <a:rPr lang="en-IN" dirty="0"/>
            </a:br>
            <a:r>
              <a:rPr lang="en-IN" b="1" dirty="0"/>
              <a:t>MARS</a:t>
            </a:r>
            <a:r>
              <a:rPr lang="en-IN" dirty="0"/>
              <a:t> → (multivariate adaptive regression splines)</a:t>
            </a:r>
          </a:p>
        </p:txBody>
      </p:sp>
    </p:spTree>
    <p:extLst>
      <p:ext uri="{BB962C8B-B14F-4D97-AF65-F5344CB8AC3E}">
        <p14:creationId xmlns:p14="http://schemas.microsoft.com/office/powerpoint/2010/main" val="3575599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THE PRINCIPLE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/>
              <a:t>Iterative </a:t>
            </a:r>
            <a:r>
              <a:rPr lang="en-IN" b="1" err="1"/>
              <a:t>Dichotomiser</a:t>
            </a:r>
            <a:r>
              <a:rPr lang="en-IN" b="1"/>
              <a:t> 3 –ID3 </a:t>
            </a: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94" y="2528741"/>
            <a:ext cx="4807945" cy="250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19" y="1480369"/>
            <a:ext cx="600075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573" y="4229012"/>
            <a:ext cx="6000750" cy="2171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5323438" y="941560"/>
            <a:ext cx="9053" cy="15481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044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66333F7-451E-4DFC-A3EF-428374291EFE}" type="slidenum">
              <a:rPr lang="he-IL" altLang="en-US" sz="1400"/>
              <a:pPr eaLnBrk="1" hangingPunct="1"/>
              <a:t>16</a:t>
            </a:fld>
            <a:endParaRPr lang="en-US" alt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017639" y="228600"/>
            <a:ext cx="9464624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Top-Down Induction of Decision Trees ID3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1017639" y="1843549"/>
            <a:ext cx="9896167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dirty="0"/>
              <a:t>It begins with the original set S as the root node.</a:t>
            </a:r>
          </a:p>
          <a:p>
            <a:r>
              <a:rPr lang="en-US" dirty="0"/>
              <a:t>On each iteration of the algorithm, it iterates through the very unused attribute of the set S and calculates </a:t>
            </a:r>
            <a:r>
              <a:rPr lang="en-US" b="1" dirty="0"/>
              <a:t>Entropy(H)</a:t>
            </a:r>
            <a:r>
              <a:rPr lang="en-US" dirty="0"/>
              <a:t> and </a:t>
            </a:r>
            <a:r>
              <a:rPr lang="en-US" b="1" dirty="0"/>
              <a:t>Information gain(IG) </a:t>
            </a:r>
            <a:r>
              <a:rPr lang="en-US" dirty="0"/>
              <a:t>of this attribute.</a:t>
            </a:r>
          </a:p>
          <a:p>
            <a:r>
              <a:rPr lang="en-US" dirty="0"/>
              <a:t>It then selects the attribute which has the </a:t>
            </a:r>
            <a:r>
              <a:rPr lang="en-US" dirty="0">
                <a:solidFill>
                  <a:srgbClr val="FF0000"/>
                </a:solidFill>
              </a:rPr>
              <a:t>smallest Entropy or Largest Information gain.</a:t>
            </a:r>
          </a:p>
          <a:p>
            <a:r>
              <a:rPr lang="en-US" dirty="0"/>
              <a:t>The set S is then split by the selected attribute to produce a subset of the data.</a:t>
            </a:r>
          </a:p>
          <a:p>
            <a:r>
              <a:rPr lang="en-US" dirty="0"/>
              <a:t>The algorithm continues to recur on each subset, considering only attributes never selected before.</a:t>
            </a:r>
          </a:p>
          <a:p>
            <a:pPr eaLnBrk="1" hangingPunct="1">
              <a:buFontTx/>
              <a:buAutoNum type="arabicPeriod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397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3194521-8EC5-44A7-9A58-CAF2E8550B25}" type="slidenum">
              <a:rPr lang="he-IL" altLang="en-US" sz="1400"/>
              <a:pPr eaLnBrk="1" hangingPunct="1"/>
              <a:t>17</a:t>
            </a:fld>
            <a:endParaRPr lang="en-US" altLang="en-US" sz="140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2057401"/>
            <a:ext cx="3983038" cy="3102379"/>
            <a:chOff x="144" y="2880"/>
            <a:chExt cx="2509" cy="1031"/>
          </a:xfrm>
        </p:grpSpPr>
        <p:sp>
          <p:nvSpPr>
            <p:cNvPr id="17422" name="Line 4"/>
            <p:cNvSpPr>
              <a:spLocks noChangeShapeType="1"/>
            </p:cNvSpPr>
            <p:nvPr/>
          </p:nvSpPr>
          <p:spPr bwMode="auto">
            <a:xfrm flipH="1">
              <a:off x="830" y="3091"/>
              <a:ext cx="47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7423" name="Line 5"/>
            <p:cNvSpPr>
              <a:spLocks noChangeShapeType="1"/>
            </p:cNvSpPr>
            <p:nvPr/>
          </p:nvSpPr>
          <p:spPr bwMode="auto">
            <a:xfrm>
              <a:off x="1463" y="3091"/>
              <a:ext cx="43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7424" name="Text Box 6"/>
            <p:cNvSpPr txBox="1">
              <a:spLocks noChangeArrowheads="1"/>
            </p:cNvSpPr>
            <p:nvPr/>
          </p:nvSpPr>
          <p:spPr bwMode="auto">
            <a:xfrm>
              <a:off x="1147" y="2880"/>
              <a:ext cx="536" cy="1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  <a:r>
                <a:rPr lang="en-US" altLang="en-US" baseline="-25000"/>
                <a:t>1</a:t>
              </a:r>
              <a:r>
                <a:rPr lang="en-US" altLang="en-US"/>
                <a:t>=?</a:t>
              </a:r>
            </a:p>
          </p:txBody>
        </p:sp>
        <p:sp>
          <p:nvSpPr>
            <p:cNvPr id="17425" name="Text Box 7"/>
            <p:cNvSpPr txBox="1">
              <a:spLocks noChangeArrowheads="1"/>
            </p:cNvSpPr>
            <p:nvPr/>
          </p:nvSpPr>
          <p:spPr bwMode="auto">
            <a:xfrm>
              <a:off x="751" y="3372"/>
              <a:ext cx="246" cy="1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G</a:t>
              </a:r>
            </a:p>
          </p:txBody>
        </p:sp>
        <p:sp>
          <p:nvSpPr>
            <p:cNvPr id="17426" name="Text Box 8"/>
            <p:cNvSpPr txBox="1">
              <a:spLocks noChangeArrowheads="1"/>
            </p:cNvSpPr>
            <p:nvPr/>
          </p:nvSpPr>
          <p:spPr bwMode="auto">
            <a:xfrm>
              <a:off x="1542" y="3372"/>
              <a:ext cx="248" cy="1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H</a:t>
              </a:r>
            </a:p>
          </p:txBody>
        </p:sp>
        <p:sp>
          <p:nvSpPr>
            <p:cNvPr id="17427" name="Text Box 9"/>
            <p:cNvSpPr txBox="1">
              <a:spLocks noChangeArrowheads="1"/>
            </p:cNvSpPr>
            <p:nvPr/>
          </p:nvSpPr>
          <p:spPr bwMode="auto">
            <a:xfrm>
              <a:off x="432" y="3758"/>
              <a:ext cx="915" cy="1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[21+, 5-]</a:t>
              </a:r>
            </a:p>
          </p:txBody>
        </p:sp>
        <p:sp>
          <p:nvSpPr>
            <p:cNvPr id="17428" name="Text Box 10"/>
            <p:cNvSpPr txBox="1">
              <a:spLocks noChangeArrowheads="1"/>
            </p:cNvSpPr>
            <p:nvPr/>
          </p:nvSpPr>
          <p:spPr bwMode="auto">
            <a:xfrm>
              <a:off x="1738" y="3758"/>
              <a:ext cx="915" cy="1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[8+, 30-]</a:t>
              </a:r>
            </a:p>
          </p:txBody>
        </p:sp>
        <p:sp>
          <p:nvSpPr>
            <p:cNvPr id="17429" name="Text Box 11"/>
            <p:cNvSpPr txBox="1">
              <a:spLocks noChangeArrowheads="1"/>
            </p:cNvSpPr>
            <p:nvPr/>
          </p:nvSpPr>
          <p:spPr bwMode="auto">
            <a:xfrm>
              <a:off x="144" y="2880"/>
              <a:ext cx="952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[29+,35-]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477000" y="2133601"/>
            <a:ext cx="3581400" cy="3044221"/>
            <a:chOff x="3408" y="2880"/>
            <a:chExt cx="2256" cy="1035"/>
          </a:xfrm>
        </p:grpSpPr>
        <p:sp>
          <p:nvSpPr>
            <p:cNvPr id="17414" name="Line 13"/>
            <p:cNvSpPr>
              <a:spLocks noChangeShapeType="1"/>
            </p:cNvSpPr>
            <p:nvPr/>
          </p:nvSpPr>
          <p:spPr bwMode="auto">
            <a:xfrm flipH="1">
              <a:off x="3806" y="3091"/>
              <a:ext cx="47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7415" name="Line 14"/>
            <p:cNvSpPr>
              <a:spLocks noChangeShapeType="1"/>
            </p:cNvSpPr>
            <p:nvPr/>
          </p:nvSpPr>
          <p:spPr bwMode="auto">
            <a:xfrm>
              <a:off x="4439" y="3091"/>
              <a:ext cx="43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7416" name="Text Box 15"/>
            <p:cNvSpPr txBox="1">
              <a:spLocks noChangeArrowheads="1"/>
            </p:cNvSpPr>
            <p:nvPr/>
          </p:nvSpPr>
          <p:spPr bwMode="auto">
            <a:xfrm>
              <a:off x="4123" y="2880"/>
              <a:ext cx="536" cy="1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  <a:r>
                <a:rPr lang="en-US" altLang="en-US" baseline="-25000"/>
                <a:t>2</a:t>
              </a:r>
              <a:r>
                <a:rPr lang="en-US" altLang="en-US"/>
                <a:t>=?</a:t>
              </a:r>
            </a:p>
          </p:txBody>
        </p:sp>
        <p:sp>
          <p:nvSpPr>
            <p:cNvPr id="17417" name="Text Box 16"/>
            <p:cNvSpPr txBox="1">
              <a:spLocks noChangeArrowheads="1"/>
            </p:cNvSpPr>
            <p:nvPr/>
          </p:nvSpPr>
          <p:spPr bwMode="auto">
            <a:xfrm>
              <a:off x="3727" y="3372"/>
              <a:ext cx="213" cy="1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L</a:t>
              </a:r>
            </a:p>
          </p:txBody>
        </p:sp>
        <p:sp>
          <p:nvSpPr>
            <p:cNvPr id="17418" name="Text Box 17"/>
            <p:cNvSpPr txBox="1">
              <a:spLocks noChangeArrowheads="1"/>
            </p:cNvSpPr>
            <p:nvPr/>
          </p:nvSpPr>
          <p:spPr bwMode="auto">
            <a:xfrm>
              <a:off x="4518" y="3372"/>
              <a:ext cx="266" cy="1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M</a:t>
              </a:r>
            </a:p>
          </p:txBody>
        </p:sp>
        <p:sp>
          <p:nvSpPr>
            <p:cNvPr id="17419" name="Text Box 18"/>
            <p:cNvSpPr txBox="1">
              <a:spLocks noChangeArrowheads="1"/>
            </p:cNvSpPr>
            <p:nvPr/>
          </p:nvSpPr>
          <p:spPr bwMode="auto">
            <a:xfrm>
              <a:off x="3408" y="3744"/>
              <a:ext cx="1021" cy="1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[18+, 33-]</a:t>
              </a:r>
            </a:p>
          </p:txBody>
        </p:sp>
        <p:sp>
          <p:nvSpPr>
            <p:cNvPr id="17420" name="Text Box 19"/>
            <p:cNvSpPr txBox="1">
              <a:spLocks noChangeArrowheads="1"/>
            </p:cNvSpPr>
            <p:nvPr/>
          </p:nvSpPr>
          <p:spPr bwMode="auto">
            <a:xfrm>
              <a:off x="4714" y="3758"/>
              <a:ext cx="915" cy="1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[11+, 2-]</a:t>
              </a:r>
            </a:p>
          </p:txBody>
        </p:sp>
        <p:sp>
          <p:nvSpPr>
            <p:cNvPr id="17421" name="Text Box 20"/>
            <p:cNvSpPr txBox="1">
              <a:spLocks noChangeArrowheads="1"/>
            </p:cNvSpPr>
            <p:nvPr/>
          </p:nvSpPr>
          <p:spPr bwMode="auto">
            <a:xfrm>
              <a:off x="4704" y="2880"/>
              <a:ext cx="960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[29+,35-]</a:t>
              </a:r>
            </a:p>
          </p:txBody>
        </p:sp>
      </p:grpSp>
      <p:sp>
        <p:nvSpPr>
          <p:cNvPr id="17413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Which attribute is best?</a:t>
            </a:r>
          </a:p>
        </p:txBody>
      </p:sp>
    </p:spTree>
    <p:extLst>
      <p:ext uri="{BB962C8B-B14F-4D97-AF65-F5344CB8AC3E}">
        <p14:creationId xmlns:p14="http://schemas.microsoft.com/office/powerpoint/2010/main" val="31150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622" y="379206"/>
            <a:ext cx="11436088" cy="4920343"/>
          </a:xfrm>
        </p:spPr>
        <p:txBody>
          <a:bodyPr>
            <a:normAutofit fontScale="77500" lnSpcReduction="20000"/>
          </a:bodyPr>
          <a:lstStyle/>
          <a:p>
            <a:r>
              <a:rPr lang="en-US" b="1"/>
              <a:t>Information Gain= Entropy(S)- [(Weighted </a:t>
            </a:r>
            <a:r>
              <a:rPr lang="en-US" b="1" err="1"/>
              <a:t>Avg</a:t>
            </a:r>
            <a:r>
              <a:rPr lang="en-US" b="1"/>
              <a:t>) *Entropy(each feature)</a:t>
            </a:r>
          </a:p>
          <a:p>
            <a:r>
              <a:rPr lang="en-US"/>
              <a:t>Entropy: Entropy signifies the randomness in the dataset.</a:t>
            </a:r>
          </a:p>
          <a:p>
            <a:r>
              <a:rPr lang="en-US"/>
              <a:t> It is being defined as a metric to measure impurity. Entropy can be calculated as: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‘Pi’ is simply the frequentist probability of an element/class ‘</a:t>
            </a:r>
            <a:r>
              <a:rPr lang="en-US" err="1"/>
              <a:t>i</a:t>
            </a:r>
            <a:r>
              <a:rPr lang="en-US"/>
              <a:t>’ in our data.     </a:t>
            </a:r>
          </a:p>
          <a:p>
            <a:pPr>
              <a:lnSpc>
                <a:spcPct val="120000"/>
              </a:lnSpc>
            </a:pPr>
            <a:r>
              <a:rPr lang="en-US"/>
              <a:t>let’s say we only have two classes , a positive class and a negative class. </a:t>
            </a:r>
          </a:p>
          <a:p>
            <a:pPr>
              <a:lnSpc>
                <a:spcPct val="120000"/>
              </a:lnSpc>
            </a:pPr>
            <a:r>
              <a:rPr lang="en-US"/>
              <a:t>Therefore ‘</a:t>
            </a:r>
            <a:r>
              <a:rPr lang="en-US" err="1"/>
              <a:t>i</a:t>
            </a:r>
            <a:r>
              <a:rPr lang="en-US"/>
              <a:t>’ here could be either + or (-). </a:t>
            </a:r>
          </a:p>
          <a:p>
            <a:pPr>
              <a:lnSpc>
                <a:spcPct val="120000"/>
              </a:lnSpc>
            </a:pPr>
            <a:r>
              <a:rPr lang="en-US"/>
              <a:t>So if we had a total of 100 data points in our dataset with 30 belonging to the positive class and 70 belonging to the negative class then ‘P+’ would be 3/10 and ‘P-’ would be 7/10</a:t>
            </a:r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961"/>
            <a:ext cx="3352800" cy="771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93" y="5299549"/>
            <a:ext cx="6516566" cy="9390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998" y="1626420"/>
            <a:ext cx="8078327" cy="7144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687307" y="1544825"/>
            <a:ext cx="1704611" cy="123379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44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964" y="303161"/>
            <a:ext cx="6647778" cy="54929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high entropy , a high level of disorder ( meaning low level of purity). </a:t>
            </a:r>
          </a:p>
          <a:p>
            <a:r>
              <a:rPr lang="en-US" dirty="0"/>
              <a:t>Entropy is measured between 0 and 1.</a:t>
            </a:r>
          </a:p>
          <a:p>
            <a:r>
              <a:rPr lang="en-US" dirty="0"/>
              <a:t>Depending on the number of classes in your dataset, entropy can be greater than 1 but it means the same thing , a very high level of disorder.</a:t>
            </a:r>
          </a:p>
          <a:p>
            <a:r>
              <a:rPr lang="en-US" dirty="0"/>
              <a:t>Entropy is lowest at the extremes, when the bubble either contains no positive instances or only positive instances. </a:t>
            </a:r>
          </a:p>
          <a:p>
            <a:r>
              <a:rPr lang="en-US" dirty="0"/>
              <a:t>That is, when the bubble is pure the disorder is 0. </a:t>
            </a:r>
          </a:p>
          <a:p>
            <a:r>
              <a:rPr lang="en-US" dirty="0"/>
              <a:t>Entropy is highest in the middle when the bubble is evenly split between positive and negative instances. </a:t>
            </a:r>
            <a:endParaRPr lang="en-US" dirty="0" smtClean="0"/>
          </a:p>
          <a:p>
            <a:r>
              <a:rPr lang="en-US" dirty="0" smtClean="0"/>
              <a:t>Extreme </a:t>
            </a:r>
            <a:r>
              <a:rPr lang="en-US" dirty="0"/>
              <a:t>disorder , because there is no majority.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69" y="103259"/>
            <a:ext cx="4674931" cy="3303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20934" y="3569109"/>
            <a:ext cx="426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/>
              <a:t>Entropy is a measure of disorder or uncertainty and the goal of machine learning models and Data Scientists in general is to reduce uncertainty.</a:t>
            </a:r>
            <a:endParaRPr lang="en-IN" sz="2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42" y="5796116"/>
            <a:ext cx="10078319" cy="6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Decision Tree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38" y="1030515"/>
            <a:ext cx="8383171" cy="582748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Decision tree learning is a method for approximating discrete-valued target functions. </a:t>
            </a:r>
          </a:p>
          <a:p>
            <a:r>
              <a:rPr lang="en-US"/>
              <a:t> The learned function is represented by a decision tree. </a:t>
            </a:r>
          </a:p>
          <a:p>
            <a:pPr lvl="1"/>
            <a:r>
              <a:rPr lang="en-US"/>
              <a:t>– A learned decision tree can also be re-represented as a set of if-then rules.</a:t>
            </a:r>
          </a:p>
          <a:p>
            <a:r>
              <a:rPr lang="en-US"/>
              <a:t> Decision tree learning is one of the most widely used and practical methods for inductive inference.</a:t>
            </a:r>
          </a:p>
          <a:p>
            <a:r>
              <a:rPr lang="en-US"/>
              <a:t> It is </a:t>
            </a:r>
            <a:r>
              <a:rPr lang="en-US" b="1" u="sng"/>
              <a:t>robust to noisy data and capable of learning disjunctive expressions</a:t>
            </a:r>
            <a:r>
              <a:rPr lang="en-US"/>
              <a:t>. </a:t>
            </a:r>
          </a:p>
          <a:p>
            <a:r>
              <a:rPr lang="en-US"/>
              <a:t> Decision tree learning method searches a completely expressive hypothesis 	– </a:t>
            </a:r>
            <a:r>
              <a:rPr lang="en-US" sz="2200"/>
              <a:t>Avoids the difficulties of restricted hypothesis spaces. </a:t>
            </a:r>
          </a:p>
          <a:p>
            <a:pPr marL="914400" lvl="2" indent="0">
              <a:buNone/>
            </a:pPr>
            <a:r>
              <a:rPr lang="en-US" sz="2200"/>
              <a:t> – Its inductive bias is a preference for small trees over large trees</a:t>
            </a:r>
          </a:p>
          <a:p>
            <a:pPr marL="0" indent="0">
              <a:buNone/>
            </a:pPr>
            <a:r>
              <a:rPr lang="en-US"/>
              <a:t> • The decision tree algorithms such as ID3, C4.5 are very popular inductive inference algorithms, and they are successfully applied to many leaning tasks.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56" y="486994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256" y="2773755"/>
            <a:ext cx="28575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595" y="4551429"/>
            <a:ext cx="2480036" cy="22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7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63" y="1984122"/>
            <a:ext cx="7587068" cy="28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95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32" y="111432"/>
            <a:ext cx="11205029" cy="4920343"/>
          </a:xfrm>
        </p:spPr>
        <p:txBody>
          <a:bodyPr/>
          <a:lstStyle/>
          <a:p>
            <a:r>
              <a:rPr lang="en-US"/>
              <a:t>We simply subtract the entropy of Y given X from the entropy of just Y to calculate the reduction of uncertainty about Y given an additional piece of information X about Y. </a:t>
            </a:r>
          </a:p>
          <a:p>
            <a:r>
              <a:rPr lang="en-US"/>
              <a:t>This is called Information Gain. </a:t>
            </a:r>
          </a:p>
          <a:p>
            <a:r>
              <a:rPr lang="en-US"/>
              <a:t>The greater the reduction in this uncertainty, the more information is gained about Y from X.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70" y="2913420"/>
            <a:ext cx="8644091" cy="35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18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ED8C0FD-4293-478C-98B2-5BABF04C5C08}" type="slidenum">
              <a:rPr lang="he-IL" altLang="en-US" sz="1400"/>
              <a:pPr eaLnBrk="1" hangingPunct="1"/>
              <a:t>22</a:t>
            </a:fld>
            <a:endParaRPr lang="en-US" altLang="en-US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en-US"/>
              <a:t>Information Gain (S=E)</a:t>
            </a:r>
            <a:endParaRPr lang="en-US" altLang="en-US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06688" y="1600200"/>
            <a:ext cx="7580312" cy="838200"/>
          </a:xfrm>
        </p:spPr>
        <p:txBody>
          <a:bodyPr/>
          <a:lstStyle/>
          <a:p>
            <a:pPr eaLnBrk="1" hangingPunct="1"/>
            <a:r>
              <a:rPr lang="sv-SE" altLang="en-US" sz="2200" dirty="0"/>
              <a:t>Gain(S,A): expected reduction in entropy due to sorting S on attribute A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22500" y="4191001"/>
            <a:ext cx="3983038" cy="2078241"/>
            <a:chOff x="144" y="2880"/>
            <a:chExt cx="2509" cy="1129"/>
          </a:xfrm>
        </p:grpSpPr>
        <p:sp>
          <p:nvSpPr>
            <p:cNvPr id="20497" name="Line 5"/>
            <p:cNvSpPr>
              <a:spLocks noChangeShapeType="1"/>
            </p:cNvSpPr>
            <p:nvPr/>
          </p:nvSpPr>
          <p:spPr bwMode="auto">
            <a:xfrm flipH="1">
              <a:off x="830" y="3091"/>
              <a:ext cx="47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0498" name="Line 6"/>
            <p:cNvSpPr>
              <a:spLocks noChangeShapeType="1"/>
            </p:cNvSpPr>
            <p:nvPr/>
          </p:nvSpPr>
          <p:spPr bwMode="auto">
            <a:xfrm>
              <a:off x="1463" y="3091"/>
              <a:ext cx="43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0499" name="Text Box 7"/>
            <p:cNvSpPr txBox="1">
              <a:spLocks noChangeArrowheads="1"/>
            </p:cNvSpPr>
            <p:nvPr/>
          </p:nvSpPr>
          <p:spPr bwMode="auto">
            <a:xfrm>
              <a:off x="1147" y="2880"/>
              <a:ext cx="536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  <a:r>
                <a:rPr lang="en-US" altLang="en-US" baseline="-25000"/>
                <a:t>1</a:t>
              </a:r>
              <a:r>
                <a:rPr lang="en-US" altLang="en-US"/>
                <a:t>=?</a:t>
              </a:r>
            </a:p>
          </p:txBody>
        </p:sp>
        <p:sp>
          <p:nvSpPr>
            <p:cNvPr id="20500" name="Text Box 8"/>
            <p:cNvSpPr txBox="1">
              <a:spLocks noChangeArrowheads="1"/>
            </p:cNvSpPr>
            <p:nvPr/>
          </p:nvSpPr>
          <p:spPr bwMode="auto">
            <a:xfrm>
              <a:off x="751" y="3372"/>
              <a:ext cx="246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G</a:t>
              </a:r>
            </a:p>
          </p:txBody>
        </p:sp>
        <p:sp>
          <p:nvSpPr>
            <p:cNvPr id="20501" name="Text Box 9"/>
            <p:cNvSpPr txBox="1">
              <a:spLocks noChangeArrowheads="1"/>
            </p:cNvSpPr>
            <p:nvPr/>
          </p:nvSpPr>
          <p:spPr bwMode="auto">
            <a:xfrm>
              <a:off x="1542" y="3372"/>
              <a:ext cx="248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H</a:t>
              </a:r>
            </a:p>
          </p:txBody>
        </p:sp>
        <p:sp>
          <p:nvSpPr>
            <p:cNvPr id="20502" name="Text Box 10"/>
            <p:cNvSpPr txBox="1">
              <a:spLocks noChangeArrowheads="1"/>
            </p:cNvSpPr>
            <p:nvPr/>
          </p:nvSpPr>
          <p:spPr bwMode="auto">
            <a:xfrm>
              <a:off x="432" y="3758"/>
              <a:ext cx="915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[21+, 5-]</a:t>
              </a:r>
            </a:p>
          </p:txBody>
        </p:sp>
        <p:sp>
          <p:nvSpPr>
            <p:cNvPr id="20503" name="Text Box 11"/>
            <p:cNvSpPr txBox="1">
              <a:spLocks noChangeArrowheads="1"/>
            </p:cNvSpPr>
            <p:nvPr/>
          </p:nvSpPr>
          <p:spPr bwMode="auto">
            <a:xfrm>
              <a:off x="1738" y="3758"/>
              <a:ext cx="915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[8+, 30-]</a:t>
              </a:r>
            </a:p>
          </p:txBody>
        </p:sp>
        <p:sp>
          <p:nvSpPr>
            <p:cNvPr id="20504" name="Text Box 12"/>
            <p:cNvSpPr txBox="1">
              <a:spLocks noChangeArrowheads="1"/>
            </p:cNvSpPr>
            <p:nvPr/>
          </p:nvSpPr>
          <p:spPr bwMode="auto">
            <a:xfrm>
              <a:off x="144" y="2880"/>
              <a:ext cx="96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[29+,35-]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781800" y="4267200"/>
            <a:ext cx="3581400" cy="2040701"/>
            <a:chOff x="3408" y="2880"/>
            <a:chExt cx="2256" cy="1135"/>
          </a:xfrm>
        </p:grpSpPr>
        <p:sp>
          <p:nvSpPr>
            <p:cNvPr id="20489" name="Line 14"/>
            <p:cNvSpPr>
              <a:spLocks noChangeShapeType="1"/>
            </p:cNvSpPr>
            <p:nvPr/>
          </p:nvSpPr>
          <p:spPr bwMode="auto">
            <a:xfrm flipH="1">
              <a:off x="3806" y="3091"/>
              <a:ext cx="47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0490" name="Line 15"/>
            <p:cNvSpPr>
              <a:spLocks noChangeShapeType="1"/>
            </p:cNvSpPr>
            <p:nvPr/>
          </p:nvSpPr>
          <p:spPr bwMode="auto">
            <a:xfrm>
              <a:off x="4439" y="3091"/>
              <a:ext cx="43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0491" name="Text Box 16"/>
            <p:cNvSpPr txBox="1">
              <a:spLocks noChangeArrowheads="1"/>
            </p:cNvSpPr>
            <p:nvPr/>
          </p:nvSpPr>
          <p:spPr bwMode="auto">
            <a:xfrm>
              <a:off x="4123" y="2880"/>
              <a:ext cx="536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  <a:r>
                <a:rPr lang="en-US" altLang="en-US" baseline="-25000"/>
                <a:t>2</a:t>
              </a:r>
              <a:r>
                <a:rPr lang="en-US" altLang="en-US"/>
                <a:t>=?</a:t>
              </a:r>
            </a:p>
          </p:txBody>
        </p:sp>
        <p:sp>
          <p:nvSpPr>
            <p:cNvPr id="20492" name="Text Box 17"/>
            <p:cNvSpPr txBox="1">
              <a:spLocks noChangeArrowheads="1"/>
            </p:cNvSpPr>
            <p:nvPr/>
          </p:nvSpPr>
          <p:spPr bwMode="auto">
            <a:xfrm>
              <a:off x="3727" y="3372"/>
              <a:ext cx="491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True</a:t>
              </a:r>
            </a:p>
          </p:txBody>
        </p:sp>
        <p:sp>
          <p:nvSpPr>
            <p:cNvPr id="20493" name="Text Box 18"/>
            <p:cNvSpPr txBox="1">
              <a:spLocks noChangeArrowheads="1"/>
            </p:cNvSpPr>
            <p:nvPr/>
          </p:nvSpPr>
          <p:spPr bwMode="auto">
            <a:xfrm>
              <a:off x="4518" y="3372"/>
              <a:ext cx="544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False</a:t>
              </a:r>
            </a:p>
          </p:txBody>
        </p:sp>
        <p:sp>
          <p:nvSpPr>
            <p:cNvPr id="20494" name="Text Box 19"/>
            <p:cNvSpPr txBox="1">
              <a:spLocks noChangeArrowheads="1"/>
            </p:cNvSpPr>
            <p:nvPr/>
          </p:nvSpPr>
          <p:spPr bwMode="auto">
            <a:xfrm>
              <a:off x="3408" y="3744"/>
              <a:ext cx="1021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[18+, 33-]</a:t>
              </a:r>
            </a:p>
          </p:txBody>
        </p:sp>
        <p:sp>
          <p:nvSpPr>
            <p:cNvPr id="20495" name="Text Box 20"/>
            <p:cNvSpPr txBox="1">
              <a:spLocks noChangeArrowheads="1"/>
            </p:cNvSpPr>
            <p:nvPr/>
          </p:nvSpPr>
          <p:spPr bwMode="auto">
            <a:xfrm>
              <a:off x="4714" y="3758"/>
              <a:ext cx="915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[11+, 2-]</a:t>
              </a:r>
            </a:p>
          </p:txBody>
        </p:sp>
        <p:sp>
          <p:nvSpPr>
            <p:cNvPr id="20496" name="Text Box 21"/>
            <p:cNvSpPr txBox="1">
              <a:spLocks noChangeArrowheads="1"/>
            </p:cNvSpPr>
            <p:nvPr/>
          </p:nvSpPr>
          <p:spPr bwMode="auto">
            <a:xfrm>
              <a:off x="4704" y="2880"/>
              <a:ext cx="960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[29+,35-]</a:t>
              </a:r>
            </a:p>
          </p:txBody>
        </p:sp>
      </p:grpSp>
      <p:sp>
        <p:nvSpPr>
          <p:cNvPr id="20487" name="Text Box 23"/>
          <p:cNvSpPr txBox="1">
            <a:spLocks noChangeArrowheads="1"/>
          </p:cNvSpPr>
          <p:nvPr/>
        </p:nvSpPr>
        <p:spPr bwMode="auto">
          <a:xfrm>
            <a:off x="1889126" y="3233739"/>
            <a:ext cx="83947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sv-SE" altLang="en-US" dirty="0"/>
              <a:t>Entropy([29+,35-]) = -29/64 log</a:t>
            </a:r>
            <a:r>
              <a:rPr lang="sv-SE" altLang="en-US" sz="1000" dirty="0"/>
              <a:t>2</a:t>
            </a:r>
            <a:r>
              <a:rPr lang="sv-SE" altLang="en-US" dirty="0"/>
              <a:t> 29/64 – 35/64 log</a:t>
            </a:r>
            <a:r>
              <a:rPr lang="sv-SE" altLang="en-US" sz="1050" dirty="0"/>
              <a:t>2</a:t>
            </a:r>
            <a:r>
              <a:rPr lang="sv-SE" altLang="en-US" dirty="0"/>
              <a:t> 35/64</a:t>
            </a:r>
          </a:p>
          <a:p>
            <a:pPr eaLnBrk="1" hangingPunct="1"/>
            <a:r>
              <a:rPr lang="sv-SE" altLang="en-US" dirty="0"/>
              <a:t>                             = 0.99</a:t>
            </a:r>
            <a:endParaRPr lang="en-US" altLang="en-US" dirty="0"/>
          </a:p>
        </p:txBody>
      </p:sp>
      <p:pic>
        <p:nvPicPr>
          <p:cNvPr id="20488" name="Picture 2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2286000"/>
            <a:ext cx="6172200" cy="990600"/>
          </a:xfrm>
          <a:noFill/>
        </p:spPr>
      </p:pic>
    </p:spTree>
    <p:extLst>
      <p:ext uri="{BB962C8B-B14F-4D97-AF65-F5344CB8AC3E}">
        <p14:creationId xmlns:p14="http://schemas.microsoft.com/office/powerpoint/2010/main" val="45245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0BCF054-38EC-45CC-8574-19A409630DDC}" type="slidenum">
              <a:rPr lang="he-IL" altLang="en-US" sz="1400"/>
              <a:pPr eaLnBrk="1" hangingPunct="1"/>
              <a:t>23</a:t>
            </a:fld>
            <a:endParaRPr lang="en-US" alt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en-US"/>
              <a:t>Information Gain</a:t>
            </a:r>
            <a:endParaRPr lang="en-US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52600" y="4495801"/>
            <a:ext cx="3983038" cy="2078241"/>
            <a:chOff x="144" y="2880"/>
            <a:chExt cx="2509" cy="1129"/>
          </a:xfrm>
        </p:grpSpPr>
        <p:sp>
          <p:nvSpPr>
            <p:cNvPr id="21520" name="Line 4"/>
            <p:cNvSpPr>
              <a:spLocks noChangeShapeType="1"/>
            </p:cNvSpPr>
            <p:nvPr/>
          </p:nvSpPr>
          <p:spPr bwMode="auto">
            <a:xfrm flipH="1">
              <a:off x="830" y="3091"/>
              <a:ext cx="47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1521" name="Line 5"/>
            <p:cNvSpPr>
              <a:spLocks noChangeShapeType="1"/>
            </p:cNvSpPr>
            <p:nvPr/>
          </p:nvSpPr>
          <p:spPr bwMode="auto">
            <a:xfrm>
              <a:off x="1463" y="3091"/>
              <a:ext cx="43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1522" name="Text Box 6"/>
            <p:cNvSpPr txBox="1">
              <a:spLocks noChangeArrowheads="1"/>
            </p:cNvSpPr>
            <p:nvPr/>
          </p:nvSpPr>
          <p:spPr bwMode="auto">
            <a:xfrm>
              <a:off x="1147" y="2880"/>
              <a:ext cx="536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  <a:r>
                <a:rPr lang="en-US" altLang="en-US" baseline="-25000"/>
                <a:t>1</a:t>
              </a:r>
              <a:r>
                <a:rPr lang="en-US" altLang="en-US"/>
                <a:t>=?</a:t>
              </a:r>
            </a:p>
          </p:txBody>
        </p:sp>
        <p:sp>
          <p:nvSpPr>
            <p:cNvPr id="21523" name="Text Box 7"/>
            <p:cNvSpPr txBox="1">
              <a:spLocks noChangeArrowheads="1"/>
            </p:cNvSpPr>
            <p:nvPr/>
          </p:nvSpPr>
          <p:spPr bwMode="auto">
            <a:xfrm>
              <a:off x="751" y="3372"/>
              <a:ext cx="491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True</a:t>
              </a:r>
            </a:p>
          </p:txBody>
        </p:sp>
        <p:sp>
          <p:nvSpPr>
            <p:cNvPr id="21524" name="Text Box 8"/>
            <p:cNvSpPr txBox="1">
              <a:spLocks noChangeArrowheads="1"/>
            </p:cNvSpPr>
            <p:nvPr/>
          </p:nvSpPr>
          <p:spPr bwMode="auto">
            <a:xfrm>
              <a:off x="1542" y="3372"/>
              <a:ext cx="544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False</a:t>
              </a:r>
            </a:p>
          </p:txBody>
        </p:sp>
        <p:sp>
          <p:nvSpPr>
            <p:cNvPr id="21525" name="Text Box 9"/>
            <p:cNvSpPr txBox="1">
              <a:spLocks noChangeArrowheads="1"/>
            </p:cNvSpPr>
            <p:nvPr/>
          </p:nvSpPr>
          <p:spPr bwMode="auto">
            <a:xfrm>
              <a:off x="432" y="3758"/>
              <a:ext cx="915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[21+, 5-]</a:t>
              </a:r>
            </a:p>
          </p:txBody>
        </p:sp>
        <p:sp>
          <p:nvSpPr>
            <p:cNvPr id="21526" name="Text Box 10"/>
            <p:cNvSpPr txBox="1">
              <a:spLocks noChangeArrowheads="1"/>
            </p:cNvSpPr>
            <p:nvPr/>
          </p:nvSpPr>
          <p:spPr bwMode="auto">
            <a:xfrm>
              <a:off x="1738" y="3758"/>
              <a:ext cx="915" cy="2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[8+, 30-]</a:t>
              </a:r>
            </a:p>
          </p:txBody>
        </p:sp>
        <p:sp>
          <p:nvSpPr>
            <p:cNvPr id="21527" name="Text Box 11"/>
            <p:cNvSpPr txBox="1">
              <a:spLocks noChangeArrowheads="1"/>
            </p:cNvSpPr>
            <p:nvPr/>
          </p:nvSpPr>
          <p:spPr bwMode="auto">
            <a:xfrm>
              <a:off x="144" y="2880"/>
              <a:ext cx="96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[29+,35-]</a:t>
              </a:r>
            </a:p>
          </p:txBody>
        </p:sp>
      </p:grpSp>
      <p:sp>
        <p:nvSpPr>
          <p:cNvPr id="21509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7772400" cy="4114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sv-SE" altLang="en-US" sz="2400" dirty="0"/>
              <a:t>Entropy([21+,5-])   = 0.71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sv-SE" altLang="en-US" sz="2400" dirty="0"/>
              <a:t>Entropy([8+,30-]) = 0.74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sv-SE" altLang="en-US" sz="2400" dirty="0"/>
              <a:t>Gain(S,A</a:t>
            </a:r>
            <a:r>
              <a:rPr lang="sv-SE" altLang="en-US" sz="2400" baseline="-25000" dirty="0"/>
              <a:t>1</a:t>
            </a:r>
            <a:r>
              <a:rPr lang="sv-SE" altLang="en-US" sz="2400" dirty="0"/>
              <a:t>)=Entropy(S)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sv-SE" altLang="en-US" sz="2400" dirty="0"/>
              <a:t>      -26/64*Entropy([21+,5-])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sv-SE" altLang="en-US" sz="2400" dirty="0"/>
              <a:t>      -38/64*Entropy([8+,30-])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sv-SE" altLang="en-US" sz="2400" dirty="0"/>
              <a:t>    =0.27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sv-SE" altLang="en-US" sz="2400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sv-SE" altLang="en-US" sz="2400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sv-SE" altLang="en-US" sz="2400" dirty="0"/>
          </a:p>
        </p:txBody>
      </p:sp>
      <p:sp>
        <p:nvSpPr>
          <p:cNvPr id="21510" name="Text Box 13"/>
          <p:cNvSpPr txBox="1">
            <a:spLocks noChangeArrowheads="1"/>
          </p:cNvSpPr>
          <p:nvPr/>
        </p:nvSpPr>
        <p:spPr bwMode="auto">
          <a:xfrm>
            <a:off x="6172200" y="1600200"/>
            <a:ext cx="45524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sv-SE" altLang="en-US"/>
              <a:t>Entropy([18+,33-]) = 0.94</a:t>
            </a:r>
          </a:p>
          <a:p>
            <a:pPr eaLnBrk="1" hangingPunct="1"/>
            <a:r>
              <a:rPr lang="sv-SE" altLang="en-US"/>
              <a:t>Entropy([11+,2-]) = 0.62</a:t>
            </a:r>
          </a:p>
          <a:p>
            <a:pPr eaLnBrk="1" hangingPunct="1"/>
            <a:r>
              <a:rPr lang="sv-SE" altLang="en-US"/>
              <a:t>Gain(S,A2)=Entropy(S)</a:t>
            </a:r>
          </a:p>
          <a:p>
            <a:pPr eaLnBrk="1" hangingPunct="1"/>
            <a:r>
              <a:rPr lang="sv-SE" altLang="en-US"/>
              <a:t>      -51/64*Entropy([18+,33-]) </a:t>
            </a:r>
          </a:p>
          <a:p>
            <a:pPr eaLnBrk="1" hangingPunct="1"/>
            <a:r>
              <a:rPr lang="sv-SE" altLang="en-US"/>
              <a:t>      -13/64*Entropy([11+,2-])</a:t>
            </a:r>
          </a:p>
          <a:p>
            <a:pPr eaLnBrk="1" hangingPunct="1"/>
            <a:r>
              <a:rPr lang="sv-SE" altLang="en-US"/>
              <a:t>    =0.12</a:t>
            </a:r>
          </a:p>
          <a:p>
            <a:pPr eaLnBrk="1" hangingPunct="1"/>
            <a:r>
              <a:rPr lang="sv-SE" altLang="en-US"/>
              <a:t> </a:t>
            </a:r>
            <a:endParaRPr lang="en-US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400800" y="4495800"/>
            <a:ext cx="3581400" cy="2040701"/>
            <a:chOff x="3408" y="2880"/>
            <a:chExt cx="2256" cy="1135"/>
          </a:xfrm>
        </p:grpSpPr>
        <p:sp>
          <p:nvSpPr>
            <p:cNvPr id="21512" name="Line 15"/>
            <p:cNvSpPr>
              <a:spLocks noChangeShapeType="1"/>
            </p:cNvSpPr>
            <p:nvPr/>
          </p:nvSpPr>
          <p:spPr bwMode="auto">
            <a:xfrm flipH="1">
              <a:off x="3806" y="3091"/>
              <a:ext cx="47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1513" name="Line 16"/>
            <p:cNvSpPr>
              <a:spLocks noChangeShapeType="1"/>
            </p:cNvSpPr>
            <p:nvPr/>
          </p:nvSpPr>
          <p:spPr bwMode="auto">
            <a:xfrm>
              <a:off x="4439" y="3091"/>
              <a:ext cx="435" cy="6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1514" name="Text Box 17"/>
            <p:cNvSpPr txBox="1">
              <a:spLocks noChangeArrowheads="1"/>
            </p:cNvSpPr>
            <p:nvPr/>
          </p:nvSpPr>
          <p:spPr bwMode="auto">
            <a:xfrm>
              <a:off x="4123" y="2880"/>
              <a:ext cx="536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  <a:r>
                <a:rPr lang="en-US" altLang="en-US" baseline="-25000"/>
                <a:t>2</a:t>
              </a:r>
              <a:r>
                <a:rPr lang="en-US" altLang="en-US"/>
                <a:t>=?</a:t>
              </a:r>
            </a:p>
          </p:txBody>
        </p:sp>
        <p:sp>
          <p:nvSpPr>
            <p:cNvPr id="21515" name="Text Box 18"/>
            <p:cNvSpPr txBox="1">
              <a:spLocks noChangeArrowheads="1"/>
            </p:cNvSpPr>
            <p:nvPr/>
          </p:nvSpPr>
          <p:spPr bwMode="auto">
            <a:xfrm>
              <a:off x="3727" y="3372"/>
              <a:ext cx="491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True</a:t>
              </a:r>
            </a:p>
          </p:txBody>
        </p:sp>
        <p:sp>
          <p:nvSpPr>
            <p:cNvPr id="21516" name="Text Box 19"/>
            <p:cNvSpPr txBox="1">
              <a:spLocks noChangeArrowheads="1"/>
            </p:cNvSpPr>
            <p:nvPr/>
          </p:nvSpPr>
          <p:spPr bwMode="auto">
            <a:xfrm>
              <a:off x="4518" y="3372"/>
              <a:ext cx="544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False</a:t>
              </a:r>
            </a:p>
          </p:txBody>
        </p:sp>
        <p:sp>
          <p:nvSpPr>
            <p:cNvPr id="21517" name="Text Box 20"/>
            <p:cNvSpPr txBox="1">
              <a:spLocks noChangeArrowheads="1"/>
            </p:cNvSpPr>
            <p:nvPr/>
          </p:nvSpPr>
          <p:spPr bwMode="auto">
            <a:xfrm>
              <a:off x="3408" y="3744"/>
              <a:ext cx="1021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[18+, 33-]</a:t>
              </a:r>
            </a:p>
          </p:txBody>
        </p:sp>
        <p:sp>
          <p:nvSpPr>
            <p:cNvPr id="21518" name="Text Box 21"/>
            <p:cNvSpPr txBox="1">
              <a:spLocks noChangeArrowheads="1"/>
            </p:cNvSpPr>
            <p:nvPr/>
          </p:nvSpPr>
          <p:spPr bwMode="auto">
            <a:xfrm>
              <a:off x="4714" y="3758"/>
              <a:ext cx="915" cy="2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[11+, 2-]</a:t>
              </a:r>
            </a:p>
          </p:txBody>
        </p:sp>
        <p:sp>
          <p:nvSpPr>
            <p:cNvPr id="21519" name="Text Box 22"/>
            <p:cNvSpPr txBox="1">
              <a:spLocks noChangeArrowheads="1"/>
            </p:cNvSpPr>
            <p:nvPr/>
          </p:nvSpPr>
          <p:spPr bwMode="auto">
            <a:xfrm>
              <a:off x="4704" y="2880"/>
              <a:ext cx="960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[29+,35-]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313" y="403653"/>
            <a:ext cx="8078327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6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78023"/>
              </p:ext>
            </p:extLst>
          </p:nvPr>
        </p:nvGraphicFramePr>
        <p:xfrm>
          <a:off x="1979385" y="606267"/>
          <a:ext cx="8477600" cy="5255270"/>
        </p:xfrm>
        <a:graphic>
          <a:graphicData uri="http://schemas.openxmlformats.org/drawingml/2006/table">
            <a:tbl>
              <a:tblPr/>
              <a:tblGrid>
                <a:gridCol w="1098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7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5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Day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Outlook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Temp.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Humidity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Wind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Play Tennis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Sunny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High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Weak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Sunny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High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Overcast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High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Weak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D4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Rain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High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Weak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D5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Cool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Normal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Weak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Cool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Normal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Overcast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Cool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Normal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Weak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Sunny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High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Weak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D9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Sunny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Normal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Weak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D10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Normal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Sunny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Normal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D12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Overcast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High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D13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Overcast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Hot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Normal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Weak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D14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Rain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Mild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High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Strong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sv-S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30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032" y="577079"/>
            <a:ext cx="11205029" cy="5828188"/>
          </a:xfrm>
        </p:spPr>
        <p:txBody>
          <a:bodyPr/>
          <a:lstStyle/>
          <a:p>
            <a:r>
              <a:rPr lang="en-US"/>
              <a:t>Step 1: Determine the Decision Column  </a:t>
            </a:r>
          </a:p>
          <a:p>
            <a:r>
              <a:rPr lang="en-US"/>
              <a:t>compute the entropy</a:t>
            </a:r>
          </a:p>
          <a:p>
            <a:r>
              <a:rPr lang="en-US"/>
              <a:t>To do this, we create a frequency table for the classes (the Yes/No column).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Step 2: Calculating Entropy for the classes (Play Tennis)</a:t>
            </a:r>
          </a:p>
          <a:p>
            <a:r>
              <a:rPr lang="en-IN" i="1"/>
              <a:t>Entropy(</a:t>
            </a:r>
            <a:r>
              <a:rPr lang="en-IN" i="1" err="1"/>
              <a:t>PlayTennis</a:t>
            </a:r>
            <a:r>
              <a:rPr lang="en-IN" i="1"/>
              <a:t>) = </a:t>
            </a:r>
            <a:r>
              <a:rPr lang="en-IN" b="1" i="1"/>
              <a:t>E</a:t>
            </a:r>
            <a:r>
              <a:rPr lang="en-IN" i="1"/>
              <a:t>(5,9)</a:t>
            </a:r>
            <a:endParaRPr lang="en-US"/>
          </a:p>
          <a:p>
            <a:r>
              <a:rPr lang="en-IN"/>
              <a:t>E(S) = -[(9/14)log(9/14) + (5/14)log(5/14)] = 0.94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0093" y="1805353"/>
            <a:ext cx="4220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altLang="en-US" sz="6000" b="1"/>
              <a:t>– [9+,5-]</a:t>
            </a:r>
            <a:endParaRPr lang="en-IN" sz="6000" b="1"/>
          </a:p>
        </p:txBody>
      </p:sp>
    </p:spTree>
    <p:extLst>
      <p:ext uri="{BB962C8B-B14F-4D97-AF65-F5344CB8AC3E}">
        <p14:creationId xmlns:p14="http://schemas.microsoft.com/office/powerpoint/2010/main" val="391581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081" y="0"/>
            <a:ext cx="11205029" cy="5828188"/>
          </a:xfrm>
        </p:spPr>
        <p:txBody>
          <a:bodyPr/>
          <a:lstStyle/>
          <a:p>
            <a:r>
              <a:rPr lang="en-US"/>
              <a:t>Step 3: Calculate Entropy for Other Attributes After Split</a:t>
            </a:r>
          </a:p>
          <a:p>
            <a:r>
              <a:rPr lang="en-US"/>
              <a:t>for the other four attributes, we need to calculate the entropy after each of the split.</a:t>
            </a:r>
          </a:p>
          <a:p>
            <a:pPr lvl="1"/>
            <a:r>
              <a:rPr lang="en-US"/>
              <a:t>E(</a:t>
            </a:r>
            <a:r>
              <a:rPr lang="en-US" err="1"/>
              <a:t>PlayTennis</a:t>
            </a:r>
            <a:r>
              <a:rPr lang="en-US"/>
              <a:t>, </a:t>
            </a:r>
            <a:r>
              <a:rPr lang="en-US" err="1"/>
              <a:t>Outloook</a:t>
            </a:r>
            <a:r>
              <a:rPr lang="en-US"/>
              <a:t>)</a:t>
            </a:r>
          </a:p>
          <a:p>
            <a:pPr lvl="1"/>
            <a:r>
              <a:rPr lang="en-US"/>
              <a:t>E(</a:t>
            </a:r>
            <a:r>
              <a:rPr lang="en-US" err="1"/>
              <a:t>PlayTennis</a:t>
            </a:r>
            <a:r>
              <a:rPr lang="en-US"/>
              <a:t>, Temperature)</a:t>
            </a:r>
          </a:p>
          <a:p>
            <a:pPr lvl="1"/>
            <a:r>
              <a:rPr lang="en-US"/>
              <a:t>E(</a:t>
            </a:r>
            <a:r>
              <a:rPr lang="en-US" err="1"/>
              <a:t>PlayTennis</a:t>
            </a:r>
            <a:r>
              <a:rPr lang="en-US"/>
              <a:t>, Humidity)</a:t>
            </a:r>
          </a:p>
          <a:p>
            <a:pPr lvl="1"/>
            <a:r>
              <a:rPr lang="en-US"/>
              <a:t>E(</a:t>
            </a:r>
            <a:r>
              <a:rPr lang="en-US" err="1"/>
              <a:t>PlayTennis,Wind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The entropy for two variables  is </a:t>
            </a:r>
          </a:p>
          <a:p>
            <a:pPr marL="0" indent="0">
              <a:buNone/>
            </a:pPr>
            <a:r>
              <a:rPr lang="en-US"/>
              <a:t>   calculated using the formula.</a:t>
            </a:r>
          </a:p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45" y="1251154"/>
            <a:ext cx="5201265" cy="52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1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>
            <a:normAutofit fontScale="90000"/>
          </a:bodyPr>
          <a:lstStyle/>
          <a:p>
            <a:r>
              <a:rPr lang="en-GB" altLang="en-US"/>
              <a:t>Calculate the Entropy for the entire data set</a:t>
            </a:r>
            <a:endParaRPr lang="en-US" altLang="en-US"/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A19A92-6012-4113-A09B-31D93C5983B7}" type="slidenum">
              <a:rPr lang="en-US" altLang="en-US" sz="800"/>
              <a:pPr/>
              <a:t>27</a:t>
            </a:fld>
            <a:endParaRPr lang="en-US" altLang="en-US" sz="80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230261" y="1225345"/>
            <a:ext cx="9372600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tr-TR" altLang="en-US" kern="0"/>
              <a:t>Entropy([9+,5-] =  – (9/14) log</a:t>
            </a:r>
            <a:r>
              <a:rPr lang="tr-TR" altLang="en-US" kern="0" baseline="-25000"/>
              <a:t>2</a:t>
            </a:r>
            <a:r>
              <a:rPr lang="tr-TR" altLang="en-US" kern="0"/>
              <a:t>(9/14) – (5/14) log</a:t>
            </a:r>
            <a:r>
              <a:rPr lang="tr-TR" altLang="en-US" kern="0" baseline="-25000"/>
              <a:t>2</a:t>
            </a:r>
            <a:r>
              <a:rPr lang="tr-TR" altLang="en-US" kern="0"/>
              <a:t>(5/14)  =  0.940</a:t>
            </a:r>
          </a:p>
          <a:p>
            <a:pPr>
              <a:defRPr/>
            </a:pPr>
            <a:endParaRPr lang="en-US" altLang="en-US" kern="0"/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42" y="1793863"/>
            <a:ext cx="9832258" cy="48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232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748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First Attribute - Outlook</a:t>
            </a:r>
            <a:br>
              <a:rPr lang="en-IN" b="1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0" y="1482338"/>
            <a:ext cx="11517748" cy="483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4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88" y="365126"/>
            <a:ext cx="7831254" cy="58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5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128" y="320879"/>
            <a:ext cx="9984659" cy="1325563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4335"/>
            <a:ext cx="10515600" cy="4672628"/>
          </a:xfrm>
        </p:spPr>
        <p:txBody>
          <a:bodyPr/>
          <a:lstStyle/>
          <a:p>
            <a:pPr algn="just"/>
            <a:r>
              <a:rPr lang="en-US" b="1" i="1"/>
              <a:t>A Decision Tree is a supervised Machine learning algorithm. It is used in both classification and regression algorithms</a:t>
            </a:r>
            <a:r>
              <a:rPr lang="en-US"/>
              <a:t>. The decision tree is like a tree with nodes. 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 the name goes, it uses a tree-like model of decisions. They can be used either to drive informal discussion or to map out an algorithm that predicts the best choice mathematically.</a:t>
            </a: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decision tree typically starts with a single node, which branches into possible outcomes. Each of those outcomes leads to additional nodes, which branch off into other possibilities. This gives it a tree-like shape.</a:t>
            </a:r>
          </a:p>
        </p:txBody>
      </p:sp>
    </p:spTree>
    <p:extLst>
      <p:ext uri="{BB962C8B-B14F-4D97-AF65-F5344CB8AC3E}">
        <p14:creationId xmlns:p14="http://schemas.microsoft.com/office/powerpoint/2010/main" val="337401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032" y="577079"/>
            <a:ext cx="11205029" cy="5828188"/>
          </a:xfrm>
        </p:spPr>
        <p:txBody>
          <a:bodyPr/>
          <a:lstStyle/>
          <a:p>
            <a:r>
              <a:rPr lang="en-IN" b="1"/>
              <a:t>Second Attribute - Temperature</a:t>
            </a:r>
          </a:p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35" y="1460091"/>
            <a:ext cx="10996021" cy="42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92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0"/>
            <a:ext cx="11205029" cy="624114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7" y="532229"/>
            <a:ext cx="11055523" cy="517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87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277"/>
            <a:ext cx="11685626" cy="53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69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81" y="1320800"/>
            <a:ext cx="8666857" cy="31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8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Now, finding the best attribute for splitting the data with Outlook=Sunny values{ Dataset rows = [1, 2, 8, 9, 11]}.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07" y="2422517"/>
            <a:ext cx="9186549" cy="22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4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1</a:t>
            </a:r>
            <a:r>
              <a:rPr lang="en-IN" baseline="30000"/>
              <a:t>st</a:t>
            </a:r>
            <a:r>
              <a:rPr lang="en-IN"/>
              <a:t> Attribute : Temp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2" y="1479511"/>
            <a:ext cx="11112960" cy="41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0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855407"/>
            <a:ext cx="11398330" cy="48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6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3</a:t>
            </a:r>
            <a:r>
              <a:rPr lang="en-IN" baseline="30000"/>
              <a:t>rd</a:t>
            </a:r>
            <a:r>
              <a:rPr lang="en-IN"/>
              <a:t> </a:t>
            </a:r>
            <a:r>
              <a:rPr lang="en-IN" err="1"/>
              <a:t>Attribute:Wind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1967626"/>
            <a:ext cx="10242894" cy="3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1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42" y="1186017"/>
            <a:ext cx="1020508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95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76982"/>
            <a:ext cx="11205029" cy="6064162"/>
          </a:xfrm>
        </p:spPr>
        <p:txBody>
          <a:bodyPr>
            <a:normAutofit/>
          </a:bodyPr>
          <a:lstStyle/>
          <a:p>
            <a:r>
              <a:rPr lang="en-US" sz="2400"/>
              <a:t>Now, finding the best attribute for splitting the data with Outlook=Rainy values{ Dataset rows = [4, 5, 6, 10, 14]}.</a:t>
            </a:r>
            <a:endParaRPr lang="en-IN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3" y="853490"/>
            <a:ext cx="10102645" cy="60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8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226"/>
            <a:ext cx="10515600" cy="5955737"/>
          </a:xfrm>
        </p:spPr>
        <p:txBody>
          <a:bodyPr/>
          <a:lstStyle/>
          <a:p>
            <a:r>
              <a:rPr lang="en-US"/>
              <a:t>The branches depend on a number of factors. It splits data into branches like these till it achieves a threshold value. A decision tree consists of the root nodes, children nodes, and leaf nodes.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38" y="2024063"/>
            <a:ext cx="85629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33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3" y="1030515"/>
            <a:ext cx="11049193" cy="474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4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2" y="654277"/>
            <a:ext cx="11340436" cy="518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69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06" y="717486"/>
            <a:ext cx="7049729" cy="5287297"/>
          </a:xfrm>
        </p:spPr>
      </p:pic>
    </p:spTree>
    <p:extLst>
      <p:ext uri="{BB962C8B-B14F-4D97-AF65-F5344CB8AC3E}">
        <p14:creationId xmlns:p14="http://schemas.microsoft.com/office/powerpoint/2010/main" val="2606347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351" y="524388"/>
            <a:ext cx="11205029" cy="5979651"/>
          </a:xfrm>
        </p:spPr>
        <p:txBody>
          <a:bodyPr>
            <a:noAutofit/>
          </a:bodyPr>
          <a:lstStyle/>
          <a:p>
            <a:pPr>
              <a:lnSpc>
                <a:spcPts val="23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ID3</a:t>
            </a:r>
            <a:r>
              <a:rPr lang="en-US" altLang="en-US" sz="1800" i="1"/>
              <a:t>(Examples, Target</a:t>
            </a:r>
            <a:r>
              <a:rPr lang="tr-TR" altLang="en-US" sz="1800" i="1"/>
              <a:t>A</a:t>
            </a:r>
            <a:r>
              <a:rPr lang="en-US" altLang="en-US" sz="1800" i="1" err="1"/>
              <a:t>ttribute</a:t>
            </a:r>
            <a:r>
              <a:rPr lang="en-US" altLang="en-US" sz="1800" i="1"/>
              <a:t>, Attributes</a:t>
            </a:r>
            <a:r>
              <a:rPr lang="en-US" altLang="en-US" sz="1800"/>
              <a:t>)</a:t>
            </a:r>
          </a:p>
          <a:p>
            <a:pPr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Create a </a:t>
            </a:r>
            <a:r>
              <a:rPr lang="en-US" altLang="en-US" sz="1800" i="1"/>
              <a:t>Root</a:t>
            </a:r>
            <a:r>
              <a:rPr lang="en-US" altLang="en-US" sz="1800"/>
              <a:t> node for the tree</a:t>
            </a:r>
          </a:p>
          <a:p>
            <a:pPr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If all </a:t>
            </a:r>
            <a:r>
              <a:rPr lang="en-US" altLang="en-US" sz="1800" i="1"/>
              <a:t>Examples</a:t>
            </a:r>
            <a:r>
              <a:rPr lang="en-US" altLang="en-US" sz="1800"/>
              <a:t> are positive, Return the single-node tree </a:t>
            </a:r>
            <a:r>
              <a:rPr lang="en-US" altLang="en-US" sz="1800" i="1"/>
              <a:t>Root</a:t>
            </a:r>
            <a:r>
              <a:rPr lang="en-US" altLang="en-US" sz="1800"/>
              <a:t>, with label = +</a:t>
            </a:r>
          </a:p>
          <a:p>
            <a:pPr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If all </a:t>
            </a:r>
            <a:r>
              <a:rPr lang="en-US" altLang="en-US" sz="1800" i="1"/>
              <a:t>Examples</a:t>
            </a:r>
            <a:r>
              <a:rPr lang="en-US" altLang="en-US" sz="1800"/>
              <a:t> are negative, Return the single-node tree </a:t>
            </a:r>
            <a:r>
              <a:rPr lang="en-US" altLang="en-US" sz="1800" i="1"/>
              <a:t>Root</a:t>
            </a:r>
            <a:r>
              <a:rPr lang="en-US" altLang="en-US" sz="1800"/>
              <a:t>, with label = -</a:t>
            </a:r>
          </a:p>
          <a:p>
            <a:pPr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If </a:t>
            </a:r>
            <a:r>
              <a:rPr lang="en-US" altLang="en-US" sz="1800" i="1"/>
              <a:t>Attributes</a:t>
            </a:r>
            <a:r>
              <a:rPr lang="en-US" altLang="en-US" sz="1800"/>
              <a:t> is empty, Return the single-node tree Root, with label = most common value of</a:t>
            </a:r>
            <a:r>
              <a:rPr lang="tr-TR" altLang="en-US" sz="1800"/>
              <a:t> </a:t>
            </a:r>
            <a:r>
              <a:rPr lang="en-US" altLang="en-US" sz="1800" i="1"/>
              <a:t>Target</a:t>
            </a:r>
            <a:r>
              <a:rPr lang="tr-TR" altLang="en-US" sz="1800" i="1"/>
              <a:t>A</a:t>
            </a:r>
            <a:r>
              <a:rPr lang="en-US" altLang="en-US" sz="1800" i="1" err="1"/>
              <a:t>ttribute</a:t>
            </a:r>
            <a:r>
              <a:rPr lang="en-US" altLang="en-US" sz="1800" i="1"/>
              <a:t> </a:t>
            </a:r>
            <a:r>
              <a:rPr lang="en-US" altLang="en-US" sz="1800"/>
              <a:t>in </a:t>
            </a:r>
            <a:r>
              <a:rPr lang="en-US" altLang="en-US" sz="1800" i="1"/>
              <a:t>Examples</a:t>
            </a:r>
          </a:p>
          <a:p>
            <a:pPr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Otherwise Begin</a:t>
            </a:r>
          </a:p>
          <a:p>
            <a:pPr lvl="1"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A </a:t>
            </a:r>
            <a:r>
              <a:rPr lang="tr-TR" altLang="en-US" sz="1800">
                <a:sym typeface="Wingdings" panose="05000000000000000000" pitchFamily="2" charset="2"/>
              </a:rPr>
              <a:t></a:t>
            </a:r>
            <a:r>
              <a:rPr lang="en-US" altLang="en-US" sz="1800"/>
              <a:t> the attribute from </a:t>
            </a:r>
            <a:r>
              <a:rPr lang="en-US" altLang="en-US" sz="1800" i="1"/>
              <a:t>Attributes</a:t>
            </a:r>
            <a:r>
              <a:rPr lang="en-US" altLang="en-US" sz="1800"/>
              <a:t> that best</a:t>
            </a:r>
            <a:r>
              <a:rPr lang="tr-TR" altLang="en-US" sz="1800"/>
              <a:t> </a:t>
            </a:r>
            <a:r>
              <a:rPr lang="en-US" altLang="en-US" sz="1800"/>
              <a:t>classifies </a:t>
            </a:r>
            <a:r>
              <a:rPr lang="en-US" altLang="en-US" sz="1800" i="1"/>
              <a:t>Examples</a:t>
            </a:r>
          </a:p>
          <a:p>
            <a:pPr lvl="1"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The decision attribute for </a:t>
            </a:r>
            <a:r>
              <a:rPr lang="en-US" altLang="en-US" sz="1800" i="1"/>
              <a:t>Root</a:t>
            </a:r>
            <a:r>
              <a:rPr lang="en-US" altLang="en-US" sz="1800"/>
              <a:t> </a:t>
            </a:r>
            <a:r>
              <a:rPr lang="tr-TR" altLang="en-US" sz="1800">
                <a:sym typeface="Wingdings" panose="05000000000000000000" pitchFamily="2" charset="2"/>
              </a:rPr>
              <a:t></a:t>
            </a:r>
            <a:r>
              <a:rPr lang="en-US" altLang="en-US" sz="1800"/>
              <a:t>A</a:t>
            </a:r>
          </a:p>
          <a:p>
            <a:pPr lvl="1"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For each possible value, vi, of A,</a:t>
            </a:r>
          </a:p>
          <a:p>
            <a:pPr lvl="2"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Add a new tree branch below </a:t>
            </a:r>
            <a:r>
              <a:rPr lang="en-US" altLang="en-US" sz="1800" i="1"/>
              <a:t>Root</a:t>
            </a:r>
            <a:r>
              <a:rPr lang="en-US" altLang="en-US" sz="1800"/>
              <a:t>, corresponding to the test A = vi</a:t>
            </a:r>
          </a:p>
          <a:p>
            <a:pPr lvl="2"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Let </a:t>
            </a:r>
            <a:r>
              <a:rPr lang="en-US" altLang="en-US" sz="1800" i="1"/>
              <a:t>Examples</a:t>
            </a:r>
            <a:r>
              <a:rPr lang="tr-TR" altLang="en-US" sz="1800" i="1" baseline="-25000"/>
              <a:t>vi</a:t>
            </a:r>
            <a:r>
              <a:rPr lang="en-US" altLang="en-US" sz="1800" baseline="-25000"/>
              <a:t> </a:t>
            </a:r>
            <a:r>
              <a:rPr lang="en-US" altLang="en-US" sz="1800"/>
              <a:t>be the subset of </a:t>
            </a:r>
            <a:r>
              <a:rPr lang="en-US" altLang="en-US" sz="1800" i="1"/>
              <a:t>Examples</a:t>
            </a:r>
            <a:r>
              <a:rPr lang="en-US" altLang="en-US" sz="1800"/>
              <a:t> that have value vi for A</a:t>
            </a:r>
          </a:p>
          <a:p>
            <a:pPr lvl="2"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If </a:t>
            </a:r>
            <a:r>
              <a:rPr lang="en-US" altLang="en-US" sz="1800" i="1"/>
              <a:t>Examples</a:t>
            </a:r>
            <a:r>
              <a:rPr lang="tr-TR" altLang="en-US" sz="1800" i="1" baseline="-25000"/>
              <a:t>vi</a:t>
            </a:r>
            <a:r>
              <a:rPr lang="en-US" altLang="en-US" sz="1800" baseline="-25000"/>
              <a:t> </a:t>
            </a:r>
            <a:r>
              <a:rPr lang="en-US" altLang="en-US" sz="1800"/>
              <a:t> is empty</a:t>
            </a:r>
          </a:p>
          <a:p>
            <a:pPr lvl="3">
              <a:lnSpc>
                <a:spcPts val="2300"/>
              </a:lnSpc>
              <a:spcBef>
                <a:spcPct val="0"/>
              </a:spcBef>
            </a:pPr>
            <a:r>
              <a:rPr lang="en-US" altLang="en-US"/>
              <a:t>Then below this new branch add a leaf node with label = most common</a:t>
            </a:r>
          </a:p>
          <a:p>
            <a:pPr lvl="3">
              <a:lnSpc>
                <a:spcPts val="2300"/>
              </a:lnSpc>
              <a:spcBef>
                <a:spcPct val="0"/>
              </a:spcBef>
              <a:buFontTx/>
              <a:buNone/>
            </a:pPr>
            <a:r>
              <a:rPr lang="tr-TR" altLang="en-US"/>
              <a:t>	</a:t>
            </a:r>
            <a:r>
              <a:rPr lang="en-US" altLang="en-US"/>
              <a:t>value of </a:t>
            </a:r>
            <a:r>
              <a:rPr lang="en-US" altLang="en-US" i="1"/>
              <a:t>Target</a:t>
            </a:r>
            <a:r>
              <a:rPr lang="tr-TR" altLang="en-US" i="1"/>
              <a:t>A</a:t>
            </a:r>
            <a:r>
              <a:rPr lang="en-US" altLang="en-US" i="1" err="1"/>
              <a:t>ttribute</a:t>
            </a:r>
            <a:r>
              <a:rPr lang="en-US" altLang="en-US" i="1"/>
              <a:t> </a:t>
            </a:r>
            <a:r>
              <a:rPr lang="en-US" altLang="en-US"/>
              <a:t>in </a:t>
            </a:r>
            <a:r>
              <a:rPr lang="en-US" altLang="en-US" i="1"/>
              <a:t>Examples</a:t>
            </a:r>
          </a:p>
          <a:p>
            <a:pPr lvl="3">
              <a:lnSpc>
                <a:spcPts val="2300"/>
              </a:lnSpc>
              <a:spcBef>
                <a:spcPct val="0"/>
              </a:spcBef>
            </a:pPr>
            <a:r>
              <a:rPr lang="en-US" altLang="en-US"/>
              <a:t>Else below this new branch add the subtree</a:t>
            </a:r>
          </a:p>
          <a:p>
            <a:pPr lvl="3">
              <a:lnSpc>
                <a:spcPts val="2300"/>
              </a:lnSpc>
              <a:spcBef>
                <a:spcPct val="0"/>
              </a:spcBef>
              <a:buFontTx/>
              <a:buNone/>
            </a:pPr>
            <a:r>
              <a:rPr lang="tr-TR" altLang="en-US"/>
              <a:t>		</a:t>
            </a:r>
            <a:r>
              <a:rPr lang="en-US" altLang="en-US"/>
              <a:t>ID3(</a:t>
            </a:r>
            <a:r>
              <a:rPr lang="en-US" altLang="en-US" i="1"/>
              <a:t>Examples</a:t>
            </a:r>
            <a:r>
              <a:rPr lang="tr-TR" altLang="en-US" i="1" baseline="-25000"/>
              <a:t>vi</a:t>
            </a:r>
            <a:r>
              <a:rPr lang="en-US" altLang="en-US" baseline="-25000"/>
              <a:t> </a:t>
            </a:r>
            <a:r>
              <a:rPr lang="tr-TR" altLang="en-US"/>
              <a:t>, </a:t>
            </a:r>
            <a:r>
              <a:rPr lang="tr-TR" altLang="en-US" i="1"/>
              <a:t>T</a:t>
            </a:r>
            <a:r>
              <a:rPr lang="en-US" altLang="en-US" i="1" err="1"/>
              <a:t>arget</a:t>
            </a:r>
            <a:r>
              <a:rPr lang="tr-TR" altLang="en-US" i="1"/>
              <a:t>A</a:t>
            </a:r>
            <a:r>
              <a:rPr lang="en-US" altLang="en-US" i="1" err="1"/>
              <a:t>ttribute</a:t>
            </a:r>
            <a:r>
              <a:rPr lang="en-US" altLang="en-US"/>
              <a:t>, </a:t>
            </a:r>
            <a:r>
              <a:rPr lang="en-US" altLang="en-US" i="1"/>
              <a:t>Attributes</a:t>
            </a:r>
            <a:r>
              <a:rPr lang="en-US" altLang="en-US"/>
              <a:t> – </a:t>
            </a:r>
            <a:r>
              <a:rPr lang="tr-TR" altLang="en-US"/>
              <a:t>{</a:t>
            </a:r>
            <a:r>
              <a:rPr lang="en-US" altLang="en-US"/>
              <a:t>A</a:t>
            </a:r>
            <a:r>
              <a:rPr lang="tr-TR" altLang="en-US"/>
              <a:t>}</a:t>
            </a:r>
            <a:r>
              <a:rPr lang="en-US" altLang="en-US"/>
              <a:t>)</a:t>
            </a:r>
          </a:p>
          <a:p>
            <a:pPr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End</a:t>
            </a:r>
          </a:p>
          <a:p>
            <a:pPr>
              <a:lnSpc>
                <a:spcPts val="2300"/>
              </a:lnSpc>
              <a:spcBef>
                <a:spcPct val="0"/>
              </a:spcBef>
            </a:pPr>
            <a:r>
              <a:rPr lang="en-US" altLang="en-US" sz="1800"/>
              <a:t>Return </a:t>
            </a:r>
            <a:r>
              <a:rPr lang="en-US" altLang="en-US" sz="1800" i="1"/>
              <a:t>Root</a:t>
            </a:r>
          </a:p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3359251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Hypothesis space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hypothesis space</a:t>
            </a:r>
            <a:r>
              <a:rPr lang="tr-TR" altLang="en-US"/>
              <a:t> </a:t>
            </a:r>
            <a:r>
              <a:rPr lang="en-US" altLang="en-US"/>
              <a:t>searched by ID3 is the set of possible decision trees. </a:t>
            </a:r>
            <a:endParaRPr lang="tr-TR" altLang="en-US"/>
          </a:p>
          <a:p>
            <a:r>
              <a:rPr lang="en-US" altLang="en-US"/>
              <a:t>ID3 performs a simple-to</a:t>
            </a:r>
            <a:r>
              <a:rPr lang="tr-TR" altLang="en-US"/>
              <a:t> </a:t>
            </a:r>
            <a:r>
              <a:rPr lang="en-US" altLang="en-US"/>
              <a:t>complex,</a:t>
            </a:r>
            <a:r>
              <a:rPr lang="tr-TR" altLang="en-US"/>
              <a:t> </a:t>
            </a:r>
            <a:r>
              <a:rPr lang="en-US" altLang="en-US"/>
              <a:t>hill-climbing search through this hypothesis space, </a:t>
            </a:r>
            <a:endParaRPr lang="tr-TR" altLang="en-US"/>
          </a:p>
          <a:p>
            <a:r>
              <a:rPr lang="en-US" altLang="en-US"/>
              <a:t>Begin</a:t>
            </a:r>
            <a:r>
              <a:rPr lang="tr-TR" altLang="en-US"/>
              <a:t>s </a:t>
            </a:r>
            <a:r>
              <a:rPr lang="en-US" altLang="en-US"/>
              <a:t>with the</a:t>
            </a:r>
            <a:r>
              <a:rPr lang="tr-TR" altLang="en-US"/>
              <a:t> </a:t>
            </a:r>
            <a:r>
              <a:rPr lang="en-US" altLang="en-US"/>
              <a:t>empty tree, then consider</a:t>
            </a:r>
            <a:r>
              <a:rPr lang="tr-TR" altLang="en-US"/>
              <a:t>s</a:t>
            </a:r>
            <a:r>
              <a:rPr lang="en-US" altLang="en-US"/>
              <a:t> progressively more elaborate hypotheses in search of</a:t>
            </a:r>
            <a:r>
              <a:rPr lang="tr-TR" altLang="en-US"/>
              <a:t> </a:t>
            </a:r>
            <a:r>
              <a:rPr lang="en-US" altLang="en-US"/>
              <a:t>a decision tree that correctly classifies the training data.</a:t>
            </a:r>
            <a:endParaRPr lang="tr-TR" altLang="en-US"/>
          </a:p>
          <a:p>
            <a:r>
              <a:rPr lang="tr-TR" altLang="en-US"/>
              <a:t>T</a:t>
            </a:r>
            <a:r>
              <a:rPr lang="en-US" altLang="en-US"/>
              <a:t>he information gain measure</a:t>
            </a:r>
            <a:r>
              <a:rPr lang="tr-TR" altLang="en-US"/>
              <a:t> guides the hill-climbing search.</a:t>
            </a:r>
            <a:endParaRPr lang="en-IN" altLang="en-US"/>
          </a:p>
          <a:p>
            <a:r>
              <a:rPr lang="en-IN" altLang="en-US"/>
              <a:t>If Features are continuous, then threshold value is used for testing the internal nodes</a:t>
            </a:r>
          </a:p>
          <a:p>
            <a:r>
              <a:rPr lang="en-US" altLang="en-US"/>
              <a:t>It can occur more than once but discrete features should appear only once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58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Decision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32" y="937351"/>
            <a:ext cx="7574064" cy="57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73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When the number of nodes increases, the hypothesis space grows</a:t>
            </a:r>
          </a:p>
          <a:p>
            <a:pPr lvl="1"/>
            <a:r>
              <a:rPr lang="en-IN"/>
              <a:t>Depth1 (decision stump) – Boolean function for any feature</a:t>
            </a:r>
          </a:p>
          <a:p>
            <a:pPr lvl="1"/>
            <a:r>
              <a:rPr lang="en-IN"/>
              <a:t>Depth2 (any Boolean function that involves 2 features/ some function that includes 3 features)</a:t>
            </a:r>
          </a:p>
          <a:p>
            <a:pPr lvl="1"/>
            <a:r>
              <a:rPr lang="en-IN"/>
              <a:t>X1 and x2 or not(x1) and not(x2)</a:t>
            </a:r>
          </a:p>
        </p:txBody>
      </p:sp>
    </p:spTree>
    <p:extLst>
      <p:ext uri="{BB962C8B-B14F-4D97-AF65-F5344CB8AC3E}">
        <p14:creationId xmlns:p14="http://schemas.microsoft.com/office/powerpoint/2010/main" val="2055746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059AD7D-E9D7-415E-B5D1-DB66094C76F1}" type="slidenum">
              <a:rPr lang="en-US" altLang="en-US" sz="800"/>
              <a:pPr/>
              <a:t>47</a:t>
            </a:fld>
            <a:endParaRPr lang="en-US" altLang="en-US" sz="800"/>
          </a:p>
        </p:txBody>
      </p:sp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Bias in ID3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ID3 search strategy  </a:t>
            </a:r>
            <a:endParaRPr lang="tr-TR"/>
          </a:p>
          <a:p>
            <a:pPr marL="971550" lvl="1" indent="-514350">
              <a:defRPr/>
            </a:pPr>
            <a:r>
              <a:rPr lang="en-US" sz="2000"/>
              <a:t>selects in favor of shorter trees over longer ones,</a:t>
            </a:r>
            <a:endParaRPr lang="tr-TR" sz="2000"/>
          </a:p>
          <a:p>
            <a:pPr marL="971550" lvl="1" indent="-514350">
              <a:defRPr/>
            </a:pPr>
            <a:r>
              <a:rPr lang="en-US" sz="2000"/>
              <a:t>selects trees that place the attributes with highest information gain closest to</a:t>
            </a:r>
            <a:r>
              <a:rPr lang="tr-TR" sz="2000"/>
              <a:t> </a:t>
            </a:r>
            <a:r>
              <a:rPr lang="en-US" sz="2000"/>
              <a:t>the root.</a:t>
            </a:r>
            <a:endParaRPr lang="tr-TR" sz="2000"/>
          </a:p>
          <a:p>
            <a:pPr marL="971550" lvl="1" indent="-514350">
              <a:defRPr/>
            </a:pPr>
            <a:r>
              <a:rPr lang="tr-TR" sz="2000"/>
              <a:t>b</a:t>
            </a:r>
            <a:r>
              <a:rPr lang="en-US" sz="2000" err="1"/>
              <a:t>ecause</a:t>
            </a:r>
            <a:r>
              <a:rPr lang="en-US" sz="2000"/>
              <a:t> ID3 uses the information gain heuristic and a hill climbing strategy,</a:t>
            </a:r>
            <a:r>
              <a:rPr lang="tr-TR" sz="2000"/>
              <a:t> </a:t>
            </a:r>
            <a:r>
              <a:rPr lang="en-US" sz="2000"/>
              <a:t>it does not always</a:t>
            </a:r>
            <a:r>
              <a:rPr lang="tr-TR" sz="2000"/>
              <a:t> </a:t>
            </a:r>
            <a:r>
              <a:rPr lang="en-US" sz="2000"/>
              <a:t>find the shortest consistent tree, and it is biased to favor trees that place attributes</a:t>
            </a:r>
            <a:r>
              <a:rPr lang="tr-TR" sz="2000"/>
              <a:t> </a:t>
            </a:r>
            <a:r>
              <a:rPr lang="en-US" sz="2000"/>
              <a:t>with high information gain closest to the root.</a:t>
            </a:r>
            <a:endParaRPr lang="tr-TR" sz="2000"/>
          </a:p>
          <a:p>
            <a:pPr marL="971550" lvl="1" indent="-514350">
              <a:defRPr/>
            </a:pPr>
            <a:endParaRPr lang="tr-TR" sz="2000"/>
          </a:p>
          <a:p>
            <a:pPr marL="571500" indent="-514350">
              <a:buNone/>
              <a:defRPr/>
            </a:pPr>
            <a:r>
              <a:rPr lang="tr-TR" b="1" err="1"/>
              <a:t>Inductive</a:t>
            </a:r>
            <a:r>
              <a:rPr lang="tr-TR" b="1"/>
              <a:t> </a:t>
            </a:r>
            <a:r>
              <a:rPr lang="tr-TR" b="1" err="1"/>
              <a:t>Bias</a:t>
            </a:r>
            <a:r>
              <a:rPr lang="tr-TR" b="1"/>
              <a:t> of ID3:</a:t>
            </a:r>
          </a:p>
          <a:p>
            <a:pPr marL="971550" lvl="1" indent="-514350">
              <a:defRPr/>
            </a:pPr>
            <a:r>
              <a:rPr lang="en-US"/>
              <a:t>Shorter trees are preferred</a:t>
            </a:r>
            <a:r>
              <a:rPr lang="tr-TR"/>
              <a:t> </a:t>
            </a:r>
            <a:r>
              <a:rPr lang="en-US"/>
              <a:t>over longer trees. </a:t>
            </a:r>
            <a:endParaRPr lang="tr-TR"/>
          </a:p>
          <a:p>
            <a:pPr marL="971550" lvl="1" indent="-514350">
              <a:defRPr/>
            </a:pPr>
            <a:r>
              <a:rPr lang="en-US"/>
              <a:t>Trees that place high information gain attributes close to the root</a:t>
            </a:r>
            <a:r>
              <a:rPr lang="tr-TR"/>
              <a:t> </a:t>
            </a:r>
            <a:r>
              <a:rPr lang="en-US"/>
              <a:t>are preferred over those that do not.</a:t>
            </a:r>
          </a:p>
        </p:txBody>
      </p:sp>
      <p:sp>
        <p:nvSpPr>
          <p:cNvPr id="39941" name="Footer Placeholder 3"/>
          <p:cNvSpPr txBox="1">
            <a:spLocks noGrp="1"/>
          </p:cNvSpPr>
          <p:nvPr/>
        </p:nvSpPr>
        <p:spPr bwMode="auto">
          <a:xfrm>
            <a:off x="4197350" y="6477000"/>
            <a:ext cx="3714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800"/>
              <a:t>Introduction to Machine Learning</a:t>
            </a:r>
          </a:p>
        </p:txBody>
      </p:sp>
      <p:sp>
        <p:nvSpPr>
          <p:cNvPr id="39942" name="Slide Number Placeholder 4"/>
          <p:cNvSpPr txBox="1">
            <a:spLocks noGrp="1"/>
          </p:cNvSpPr>
          <p:nvPr/>
        </p:nvSpPr>
        <p:spPr bwMode="auto">
          <a:xfrm>
            <a:off x="8763000" y="6477000"/>
            <a:ext cx="206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113C8B4-9EB7-44F4-A4D1-00F55669D45D}" type="slidenum">
              <a:rPr lang="en-US" altLang="en-US" sz="800"/>
              <a:pPr algn="r"/>
              <a:t>47</a:t>
            </a:fld>
            <a:endParaRPr lang="en-US" altLang="en-US" sz="800"/>
          </a:p>
        </p:txBody>
      </p:sp>
    </p:spTree>
    <p:extLst>
      <p:ext uri="{BB962C8B-B14F-4D97-AF65-F5344CB8AC3E}">
        <p14:creationId xmlns:p14="http://schemas.microsoft.com/office/powerpoint/2010/main" val="3828795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FAB581-1961-4F24-BB68-E1771DA560CF}" type="slidenum">
              <a:rPr lang="en-US" altLang="en-US" sz="800"/>
              <a:pPr/>
              <a:t>48</a:t>
            </a:fld>
            <a:endParaRPr lang="en-US" altLang="en-US" sz="800"/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Bias in ID3</a:t>
            </a:r>
            <a:r>
              <a:rPr lang="tr-TR" altLang="en-US"/>
              <a:t> - Occam’s Razor</a:t>
            </a:r>
            <a:endParaRPr lang="en-US" altLang="en-US"/>
          </a:p>
        </p:txBody>
      </p:sp>
      <p:sp>
        <p:nvSpPr>
          <p:cNvPr id="409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/>
              <a:t>OCCAM'S </a:t>
            </a:r>
            <a:r>
              <a:rPr lang="tr-TR" altLang="en-US" b="1"/>
              <a:t>R</a:t>
            </a:r>
            <a:r>
              <a:rPr lang="en-US" altLang="en-US" b="1"/>
              <a:t>AZOR: </a:t>
            </a:r>
            <a:r>
              <a:rPr lang="tr-TR" altLang="en-US" b="1"/>
              <a:t> </a:t>
            </a:r>
            <a:r>
              <a:rPr lang="en-US" altLang="en-US" b="1"/>
              <a:t>Prefer the simplest hypothesis that fits the data.</a:t>
            </a:r>
            <a:endParaRPr lang="tr-TR" altLang="en-US" b="1"/>
          </a:p>
          <a:p>
            <a:pPr>
              <a:buFont typeface="Wingdings" panose="05000000000000000000" pitchFamily="2" charset="2"/>
              <a:buNone/>
            </a:pPr>
            <a:endParaRPr lang="tr-TR" altLang="en-US"/>
          </a:p>
          <a:p>
            <a:pPr>
              <a:buFont typeface="Wingdings" panose="05000000000000000000" pitchFamily="2" charset="2"/>
              <a:buNone/>
            </a:pPr>
            <a:r>
              <a:rPr lang="sv-SE" altLang="en-US"/>
              <a:t>Why prefer short hypotheses?</a:t>
            </a:r>
          </a:p>
          <a:p>
            <a:pPr>
              <a:buFont typeface="Wingdings" panose="05000000000000000000" pitchFamily="2" charset="2"/>
              <a:buNone/>
            </a:pPr>
            <a:r>
              <a:rPr lang="sv-SE" altLang="en-US" i="1"/>
              <a:t>Argument in favor: </a:t>
            </a:r>
          </a:p>
          <a:p>
            <a:pPr lvl="1"/>
            <a:r>
              <a:rPr lang="sv-SE" altLang="en-US" sz="2000"/>
              <a:t>Fewer short hypotheses than long hypotheses</a:t>
            </a:r>
          </a:p>
          <a:p>
            <a:pPr lvl="1"/>
            <a:r>
              <a:rPr lang="sv-SE" altLang="en-US" sz="2000"/>
              <a:t>A short hypothesis that fits the data is unlikely to be a coincidence</a:t>
            </a:r>
          </a:p>
          <a:p>
            <a:pPr lvl="1"/>
            <a:r>
              <a:rPr lang="sv-SE" altLang="en-US" sz="2000"/>
              <a:t>A long hypothesis that fits the data might be a coincidence</a:t>
            </a:r>
          </a:p>
          <a:p>
            <a:pPr>
              <a:buFont typeface="Wingdings" panose="05000000000000000000" pitchFamily="2" charset="2"/>
              <a:buNone/>
            </a:pPr>
            <a:r>
              <a:rPr lang="sv-SE" altLang="en-US" i="1"/>
              <a:t>Argument opposed:</a:t>
            </a:r>
          </a:p>
          <a:p>
            <a:pPr lvl="1"/>
            <a:r>
              <a:rPr lang="sv-SE" altLang="en-US" sz="2000"/>
              <a:t>There are many ways to define small sets of hypotheses</a:t>
            </a:r>
          </a:p>
          <a:p>
            <a:pPr lvl="1"/>
            <a:r>
              <a:rPr lang="sv-SE" altLang="en-US" sz="2000"/>
              <a:t>What is so special about small sets based on </a:t>
            </a:r>
            <a:r>
              <a:rPr lang="sv-SE" altLang="en-US" sz="2000" i="1"/>
              <a:t>size</a:t>
            </a:r>
            <a:r>
              <a:rPr lang="sv-SE" altLang="en-US" sz="2000"/>
              <a:t> of hypothesis</a:t>
            </a:r>
            <a:endParaRPr lang="en-US" altLang="en-US" sz="2000"/>
          </a:p>
          <a:p>
            <a:endParaRPr lang="en-US" altLang="en-US"/>
          </a:p>
        </p:txBody>
      </p:sp>
      <p:sp>
        <p:nvSpPr>
          <p:cNvPr id="40965" name="Footer Placeholder 3"/>
          <p:cNvSpPr txBox="1">
            <a:spLocks noGrp="1"/>
          </p:cNvSpPr>
          <p:nvPr/>
        </p:nvSpPr>
        <p:spPr bwMode="auto">
          <a:xfrm>
            <a:off x="4197350" y="6477000"/>
            <a:ext cx="3714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800"/>
              <a:t> Introduction to Machine Learning</a:t>
            </a:r>
          </a:p>
        </p:txBody>
      </p:sp>
      <p:sp>
        <p:nvSpPr>
          <p:cNvPr id="40966" name="Slide Number Placeholder 4"/>
          <p:cNvSpPr txBox="1">
            <a:spLocks noGrp="1"/>
          </p:cNvSpPr>
          <p:nvPr/>
        </p:nvSpPr>
        <p:spPr bwMode="auto">
          <a:xfrm>
            <a:off x="8763000" y="6477000"/>
            <a:ext cx="206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82F1A-5801-4650-B0EC-C4C437A0D014}" type="slidenum">
              <a:rPr lang="en-US" altLang="en-US" sz="800"/>
              <a:pPr algn="r"/>
              <a:t>48</a:t>
            </a:fld>
            <a:endParaRPr lang="en-US" altLang="en-US" sz="800"/>
          </a:p>
        </p:txBody>
      </p:sp>
    </p:spTree>
    <p:extLst>
      <p:ext uri="{BB962C8B-B14F-4D97-AF65-F5344CB8AC3E}">
        <p14:creationId xmlns:p14="http://schemas.microsoft.com/office/powerpoint/2010/main" val="4196441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6FFF4B6-43CB-400B-854C-8F7259B48704}" type="slidenum">
              <a:rPr lang="en-US" altLang="en-US" sz="800"/>
              <a:pPr/>
              <a:t>49</a:t>
            </a:fld>
            <a:endParaRPr lang="en-US" altLang="en-US" sz="800"/>
          </a:p>
        </p:txBody>
      </p:sp>
      <p:sp>
        <p:nvSpPr>
          <p:cNvPr id="4198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Inductive Bias in ID3</a:t>
            </a:r>
            <a:r>
              <a:rPr lang="tr-TR" altLang="en-US"/>
              <a:t> – </a:t>
            </a:r>
            <a:br>
              <a:rPr lang="tr-TR" altLang="en-US"/>
            </a:br>
            <a:r>
              <a:rPr lang="en-US" altLang="en-US"/>
              <a:t>Restriction Bias and Preference Bias</a:t>
            </a:r>
          </a:p>
        </p:txBody>
      </p:sp>
      <p:sp>
        <p:nvSpPr>
          <p:cNvPr id="4198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ID3 searches a complete hypothesis space </a:t>
            </a:r>
            <a:endParaRPr lang="tr-TR" altLang="en-US"/>
          </a:p>
          <a:p>
            <a:pPr lvl="1"/>
            <a:r>
              <a:rPr lang="en-US" altLang="en-US" sz="2000"/>
              <a:t>It searches </a:t>
            </a:r>
            <a:r>
              <a:rPr lang="en-US" altLang="en-US" sz="2000" b="1"/>
              <a:t>incompletely</a:t>
            </a:r>
            <a:r>
              <a:rPr lang="en-US" altLang="en-US" sz="2000"/>
              <a:t> through this</a:t>
            </a:r>
            <a:r>
              <a:rPr lang="tr-TR" altLang="en-US" sz="2000"/>
              <a:t> </a:t>
            </a:r>
            <a:r>
              <a:rPr lang="en-US" altLang="en-US" sz="2000"/>
              <a:t>space, from simple to complex hypotheses, until its termination condition is</a:t>
            </a:r>
            <a:r>
              <a:rPr lang="tr-TR" altLang="en-US" sz="2000"/>
              <a:t> </a:t>
            </a:r>
            <a:r>
              <a:rPr lang="en-US" altLang="en-US" sz="2000"/>
              <a:t>met </a:t>
            </a:r>
            <a:endParaRPr lang="tr-TR" altLang="en-US" sz="2000"/>
          </a:p>
          <a:p>
            <a:pPr lvl="1"/>
            <a:r>
              <a:rPr lang="en-US" altLang="en-US" sz="2000"/>
              <a:t>Its inductive</a:t>
            </a:r>
            <a:r>
              <a:rPr lang="tr-TR" altLang="en-US" sz="2000"/>
              <a:t> </a:t>
            </a:r>
            <a:r>
              <a:rPr lang="en-US" altLang="en-US" sz="2000"/>
              <a:t>bias is solely a consequence of the ordering of hypotheses by its search</a:t>
            </a:r>
            <a:r>
              <a:rPr lang="tr-TR" altLang="en-US" sz="2000"/>
              <a:t> </a:t>
            </a:r>
            <a:r>
              <a:rPr lang="en-US" altLang="en-US" sz="2000"/>
              <a:t>strategy. </a:t>
            </a:r>
            <a:endParaRPr lang="tr-TR" altLang="en-US" sz="2000"/>
          </a:p>
          <a:p>
            <a:pPr lvl="1"/>
            <a:r>
              <a:rPr lang="en-US" altLang="en-US" sz="2000"/>
              <a:t>Its hypothesis space introduces no additional bias.</a:t>
            </a:r>
            <a:endParaRPr lang="tr-TR" altLang="en-US" sz="2000"/>
          </a:p>
          <a:p>
            <a:r>
              <a:rPr lang="tr-TR" altLang="en-US"/>
              <a:t>Candidate Elimanation </a:t>
            </a:r>
            <a:r>
              <a:rPr lang="en-US" altLang="en-US"/>
              <a:t>searches an incomplete</a:t>
            </a:r>
            <a:r>
              <a:rPr lang="tr-TR" altLang="en-US"/>
              <a:t> </a:t>
            </a:r>
            <a:r>
              <a:rPr lang="en-US" altLang="en-US"/>
              <a:t>hypothesis space </a:t>
            </a:r>
            <a:endParaRPr lang="tr-TR" altLang="en-US"/>
          </a:p>
          <a:p>
            <a:pPr lvl="1"/>
            <a:r>
              <a:rPr lang="en-US" altLang="en-US" sz="2000"/>
              <a:t>It searches this space completely, finding every</a:t>
            </a:r>
            <a:r>
              <a:rPr lang="tr-TR" altLang="en-US" sz="2000"/>
              <a:t> </a:t>
            </a:r>
            <a:r>
              <a:rPr lang="en-US" altLang="en-US" sz="2000"/>
              <a:t>hypothesis consistent with the training data. </a:t>
            </a:r>
            <a:endParaRPr lang="tr-TR" altLang="en-US" sz="2000"/>
          </a:p>
          <a:p>
            <a:pPr lvl="1"/>
            <a:r>
              <a:rPr lang="en-US" altLang="en-US" sz="2000"/>
              <a:t>Its inductive bias is solely a</a:t>
            </a:r>
            <a:r>
              <a:rPr lang="tr-TR" altLang="en-US" sz="2000"/>
              <a:t> </a:t>
            </a:r>
            <a:r>
              <a:rPr lang="en-US" altLang="en-US" sz="2000"/>
              <a:t>consequence of the expressive power of its hypothesis representation. </a:t>
            </a:r>
            <a:endParaRPr lang="tr-TR" altLang="en-US" sz="2000"/>
          </a:p>
          <a:p>
            <a:pPr lvl="1"/>
            <a:r>
              <a:rPr lang="en-US" altLang="en-US" sz="2000"/>
              <a:t>Its</a:t>
            </a:r>
            <a:r>
              <a:rPr lang="tr-TR" altLang="en-US" sz="2000"/>
              <a:t> </a:t>
            </a:r>
            <a:r>
              <a:rPr lang="en-US" altLang="en-US" sz="2000"/>
              <a:t>search strategy introduces no additional bias.</a:t>
            </a:r>
          </a:p>
        </p:txBody>
      </p:sp>
      <p:sp>
        <p:nvSpPr>
          <p:cNvPr id="41989" name="Footer Placeholder 3"/>
          <p:cNvSpPr txBox="1">
            <a:spLocks noGrp="1"/>
          </p:cNvSpPr>
          <p:nvPr/>
        </p:nvSpPr>
        <p:spPr bwMode="auto">
          <a:xfrm>
            <a:off x="4197350" y="6477000"/>
            <a:ext cx="3714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800"/>
              <a:t>Introduction to Machine Learning</a:t>
            </a:r>
          </a:p>
        </p:txBody>
      </p:sp>
      <p:sp>
        <p:nvSpPr>
          <p:cNvPr id="41990" name="Slide Number Placeholder 4"/>
          <p:cNvSpPr txBox="1">
            <a:spLocks noGrp="1"/>
          </p:cNvSpPr>
          <p:nvPr/>
        </p:nvSpPr>
        <p:spPr bwMode="auto">
          <a:xfrm>
            <a:off x="8763000" y="6477000"/>
            <a:ext cx="206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BEE5242D-3BC3-4798-83CC-3AAF25D13776}" type="slidenum">
              <a:rPr lang="en-US" altLang="en-US" sz="800"/>
              <a:pPr algn="r"/>
              <a:t>49</a:t>
            </a:fld>
            <a:endParaRPr lang="en-US" altLang="en-US" sz="800"/>
          </a:p>
        </p:txBody>
      </p:sp>
    </p:spTree>
    <p:extLst>
      <p:ext uri="{BB962C8B-B14F-4D97-AF65-F5344CB8AC3E}">
        <p14:creationId xmlns:p14="http://schemas.microsoft.com/office/powerpoint/2010/main" val="319294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DE637AD-4580-493C-A320-78D6D0676153}" type="slidenum">
              <a:rPr lang="he-IL" altLang="en-US" sz="1400"/>
              <a:pPr eaLnBrk="1" hangingPunct="1"/>
              <a:t>5</a:t>
            </a:fld>
            <a:endParaRPr lang="en-US" altLang="en-US" sz="1400"/>
          </a:p>
        </p:txBody>
      </p:sp>
      <p:sp>
        <p:nvSpPr>
          <p:cNvPr id="6147" name="Line 2"/>
          <p:cNvSpPr>
            <a:spLocks noChangeShapeType="1"/>
          </p:cNvSpPr>
          <p:nvPr/>
        </p:nvSpPr>
        <p:spPr bwMode="auto">
          <a:xfrm flipH="1">
            <a:off x="3124200" y="2209800"/>
            <a:ext cx="2590800" cy="1676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6148" name="Line 3"/>
          <p:cNvSpPr>
            <a:spLocks noChangeShapeType="1"/>
          </p:cNvSpPr>
          <p:nvPr/>
        </p:nvSpPr>
        <p:spPr bwMode="auto">
          <a:xfrm>
            <a:off x="6400800" y="2209800"/>
            <a:ext cx="1905000" cy="16764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6149" name="Line 4"/>
          <p:cNvSpPr>
            <a:spLocks noChangeShapeType="1"/>
          </p:cNvSpPr>
          <p:nvPr/>
        </p:nvSpPr>
        <p:spPr bwMode="auto">
          <a:xfrm flipH="1">
            <a:off x="1981200" y="4343400"/>
            <a:ext cx="9144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6150" name="Line 5"/>
          <p:cNvSpPr>
            <a:spLocks noChangeShapeType="1"/>
          </p:cNvSpPr>
          <p:nvPr/>
        </p:nvSpPr>
        <p:spPr bwMode="auto">
          <a:xfrm>
            <a:off x="3200400" y="4343400"/>
            <a:ext cx="10668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6151" name="Line 6"/>
          <p:cNvSpPr>
            <a:spLocks noChangeShapeType="1"/>
          </p:cNvSpPr>
          <p:nvPr/>
        </p:nvSpPr>
        <p:spPr bwMode="auto">
          <a:xfrm>
            <a:off x="5943600" y="22860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615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Decision Tree for PlayTennis</a:t>
            </a:r>
          </a:p>
        </p:txBody>
      </p:sp>
      <p:sp>
        <p:nvSpPr>
          <p:cNvPr id="6153" name="Text Box 8"/>
          <p:cNvSpPr txBox="1">
            <a:spLocks noChangeArrowheads="1"/>
          </p:cNvSpPr>
          <p:nvPr/>
        </p:nvSpPr>
        <p:spPr bwMode="auto">
          <a:xfrm>
            <a:off x="5334001" y="1752601"/>
            <a:ext cx="12346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Outlook</a:t>
            </a:r>
          </a:p>
        </p:txBody>
      </p:sp>
      <p:sp>
        <p:nvSpPr>
          <p:cNvPr id="6154" name="Text Box 9"/>
          <p:cNvSpPr txBox="1">
            <a:spLocks noChangeArrowheads="1"/>
          </p:cNvSpPr>
          <p:nvPr/>
        </p:nvSpPr>
        <p:spPr bwMode="auto">
          <a:xfrm>
            <a:off x="3886200" y="2743201"/>
            <a:ext cx="1021946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Sunny</a:t>
            </a:r>
          </a:p>
        </p:txBody>
      </p:sp>
      <p:sp>
        <p:nvSpPr>
          <p:cNvPr id="6155" name="Text Box 10"/>
          <p:cNvSpPr txBox="1">
            <a:spLocks noChangeArrowheads="1"/>
          </p:cNvSpPr>
          <p:nvPr/>
        </p:nvSpPr>
        <p:spPr bwMode="auto">
          <a:xfrm>
            <a:off x="5257801" y="2743201"/>
            <a:ext cx="137018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Overcast</a:t>
            </a:r>
          </a:p>
        </p:txBody>
      </p:sp>
      <p:sp>
        <p:nvSpPr>
          <p:cNvPr id="6156" name="Text Box 11"/>
          <p:cNvSpPr txBox="1">
            <a:spLocks noChangeArrowheads="1"/>
          </p:cNvSpPr>
          <p:nvPr/>
        </p:nvSpPr>
        <p:spPr bwMode="auto">
          <a:xfrm>
            <a:off x="7010401" y="2743201"/>
            <a:ext cx="77668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Rain</a:t>
            </a:r>
          </a:p>
        </p:txBody>
      </p:sp>
      <p:sp>
        <p:nvSpPr>
          <p:cNvPr id="6157" name="Text Box 12"/>
          <p:cNvSpPr txBox="1">
            <a:spLocks noChangeArrowheads="1"/>
          </p:cNvSpPr>
          <p:nvPr/>
        </p:nvSpPr>
        <p:spPr bwMode="auto">
          <a:xfrm>
            <a:off x="2362200" y="3886201"/>
            <a:ext cx="1387688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Humidity</a:t>
            </a:r>
          </a:p>
        </p:txBody>
      </p:sp>
      <p:sp>
        <p:nvSpPr>
          <p:cNvPr id="6158" name="Text Box 13"/>
          <p:cNvSpPr txBox="1">
            <a:spLocks noChangeArrowheads="1"/>
          </p:cNvSpPr>
          <p:nvPr/>
        </p:nvSpPr>
        <p:spPr bwMode="auto">
          <a:xfrm>
            <a:off x="1828801" y="4953001"/>
            <a:ext cx="80502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High</a:t>
            </a:r>
          </a:p>
        </p:txBody>
      </p:sp>
      <p:sp>
        <p:nvSpPr>
          <p:cNvPr id="6159" name="Text Box 14"/>
          <p:cNvSpPr txBox="1">
            <a:spLocks noChangeArrowheads="1"/>
          </p:cNvSpPr>
          <p:nvPr/>
        </p:nvSpPr>
        <p:spPr bwMode="auto">
          <a:xfrm>
            <a:off x="3352801" y="4953001"/>
            <a:ext cx="1157689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Normal</a:t>
            </a:r>
          </a:p>
        </p:txBody>
      </p:sp>
      <p:sp>
        <p:nvSpPr>
          <p:cNvPr id="6160" name="Text Box 15"/>
          <p:cNvSpPr txBox="1">
            <a:spLocks noChangeArrowheads="1"/>
          </p:cNvSpPr>
          <p:nvPr/>
        </p:nvSpPr>
        <p:spPr bwMode="auto">
          <a:xfrm>
            <a:off x="1676401" y="5791201"/>
            <a:ext cx="55656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</a:t>
            </a:r>
          </a:p>
        </p:txBody>
      </p:sp>
      <p:sp>
        <p:nvSpPr>
          <p:cNvPr id="6161" name="Text Box 16"/>
          <p:cNvSpPr txBox="1">
            <a:spLocks noChangeArrowheads="1"/>
          </p:cNvSpPr>
          <p:nvPr/>
        </p:nvSpPr>
        <p:spPr bwMode="auto">
          <a:xfrm>
            <a:off x="3962400" y="5791201"/>
            <a:ext cx="64389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Yes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810000" y="3886200"/>
            <a:ext cx="6078538" cy="457200"/>
            <a:chOff x="1440" y="2448"/>
            <a:chExt cx="3829" cy="288"/>
          </a:xfrm>
        </p:grpSpPr>
        <p:sp>
          <p:nvSpPr>
            <p:cNvPr id="6169" name="Text Box 18"/>
            <p:cNvSpPr txBox="1">
              <a:spLocks noChangeArrowheads="1"/>
            </p:cNvSpPr>
            <p:nvPr/>
          </p:nvSpPr>
          <p:spPr bwMode="auto">
            <a:xfrm>
              <a:off x="2064" y="2448"/>
              <a:ext cx="32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Each internal node tests an attribute</a:t>
              </a:r>
            </a:p>
          </p:txBody>
        </p:sp>
        <p:sp>
          <p:nvSpPr>
            <p:cNvPr id="6170" name="Line 19"/>
            <p:cNvSpPr>
              <a:spLocks noChangeShapeType="1"/>
            </p:cNvSpPr>
            <p:nvPr/>
          </p:nvSpPr>
          <p:spPr bwMode="auto">
            <a:xfrm flipH="1" flipV="1">
              <a:off x="1440" y="2592"/>
              <a:ext cx="624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589464" y="4953004"/>
            <a:ext cx="5380037" cy="830263"/>
            <a:chOff x="1931" y="3120"/>
            <a:chExt cx="3389" cy="523"/>
          </a:xfrm>
        </p:grpSpPr>
        <p:sp>
          <p:nvSpPr>
            <p:cNvPr id="6167" name="Text Box 21"/>
            <p:cNvSpPr txBox="1">
              <a:spLocks noChangeArrowheads="1"/>
            </p:cNvSpPr>
            <p:nvPr/>
          </p:nvSpPr>
          <p:spPr bwMode="auto">
            <a:xfrm>
              <a:off x="2555" y="3120"/>
              <a:ext cx="276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Each branch corresponds to an</a:t>
              </a:r>
            </a:p>
            <a:p>
              <a:pPr eaLnBrk="1" hangingPunct="1"/>
              <a:r>
                <a:rPr lang="en-US" altLang="en-US"/>
                <a:t>attribute value node</a:t>
              </a:r>
            </a:p>
          </p:txBody>
        </p:sp>
        <p:sp>
          <p:nvSpPr>
            <p:cNvPr id="6168" name="Line 22"/>
            <p:cNvSpPr>
              <a:spLocks noChangeShapeType="1"/>
            </p:cNvSpPr>
            <p:nvPr/>
          </p:nvSpPr>
          <p:spPr bwMode="auto">
            <a:xfrm flipH="1" flipV="1">
              <a:off x="1931" y="3264"/>
              <a:ext cx="624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4724400" y="5791200"/>
            <a:ext cx="5943600" cy="457200"/>
            <a:chOff x="2016" y="3648"/>
            <a:chExt cx="3744" cy="288"/>
          </a:xfrm>
        </p:grpSpPr>
        <p:sp>
          <p:nvSpPr>
            <p:cNvPr id="6165" name="Text Box 24"/>
            <p:cNvSpPr txBox="1">
              <a:spLocks noChangeArrowheads="1"/>
            </p:cNvSpPr>
            <p:nvPr/>
          </p:nvSpPr>
          <p:spPr bwMode="auto">
            <a:xfrm>
              <a:off x="2433" y="3648"/>
              <a:ext cx="33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Each leaf node assigns a classification</a:t>
              </a:r>
            </a:p>
          </p:txBody>
        </p:sp>
        <p:sp>
          <p:nvSpPr>
            <p:cNvPr id="6166" name="Line 25"/>
            <p:cNvSpPr>
              <a:spLocks noChangeShapeType="1"/>
            </p:cNvSpPr>
            <p:nvPr/>
          </p:nvSpPr>
          <p:spPr bwMode="auto">
            <a:xfrm flipH="1" flipV="1">
              <a:off x="2016" y="3792"/>
              <a:ext cx="38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67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433D69-1CDA-4854-BCAA-209C118CF77C}" type="slidenum">
              <a:rPr lang="en-US" altLang="en-US" sz="800"/>
              <a:pPr/>
              <a:t>50</a:t>
            </a:fld>
            <a:endParaRPr lang="en-US" altLang="en-US" sz="800"/>
          </a:p>
        </p:txBody>
      </p:sp>
      <p:sp>
        <p:nvSpPr>
          <p:cNvPr id="4301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Inductive Bias in ID3</a:t>
            </a:r>
            <a:r>
              <a:rPr lang="tr-TR" altLang="en-US"/>
              <a:t> – </a:t>
            </a:r>
            <a:br>
              <a:rPr lang="tr-TR" altLang="en-US"/>
            </a:br>
            <a:r>
              <a:rPr lang="en-US" altLang="en-US"/>
              <a:t>Restriction Bias and Preference Bias</a:t>
            </a:r>
          </a:p>
        </p:txBody>
      </p:sp>
      <p:sp>
        <p:nvSpPr>
          <p:cNvPr id="4301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The inductive bias of ID3 is a preference for certain hypotheses over</a:t>
            </a:r>
            <a:r>
              <a:rPr lang="tr-TR" altLang="en-US"/>
              <a:t> </a:t>
            </a:r>
            <a:r>
              <a:rPr lang="en-US" altLang="en-US"/>
              <a:t>others</a:t>
            </a:r>
            <a:r>
              <a:rPr lang="tr-TR" altLang="en-US"/>
              <a:t>,</a:t>
            </a:r>
            <a:r>
              <a:rPr lang="en-US" altLang="en-US"/>
              <a:t> with no hard restriction on the hypotheses that</a:t>
            </a:r>
            <a:r>
              <a:rPr lang="tr-TR" altLang="en-US"/>
              <a:t> </a:t>
            </a:r>
            <a:r>
              <a:rPr lang="en-US" altLang="en-US"/>
              <a:t>can be eventually enumerated. </a:t>
            </a:r>
            <a:endParaRPr lang="tr-TR" altLang="en-US"/>
          </a:p>
          <a:p>
            <a:pPr>
              <a:buFontTx/>
              <a:buNone/>
            </a:pPr>
            <a:r>
              <a:rPr lang="tr-TR" altLang="en-US">
                <a:sym typeface="Wingdings" panose="05000000000000000000" pitchFamily="2" charset="2"/>
              </a:rPr>
              <a:t>	 </a:t>
            </a:r>
            <a:r>
              <a:rPr lang="en-US" altLang="en-US" b="1"/>
              <a:t>preference</a:t>
            </a:r>
            <a:r>
              <a:rPr lang="tr-TR" altLang="en-US" b="1"/>
              <a:t> </a:t>
            </a:r>
            <a:r>
              <a:rPr lang="en-US" altLang="en-US" b="1"/>
              <a:t>bias </a:t>
            </a:r>
            <a:r>
              <a:rPr lang="tr-TR" altLang="en-US" b="1"/>
              <a:t> </a:t>
            </a:r>
            <a:r>
              <a:rPr lang="en-US" altLang="en-US"/>
              <a:t>(</a:t>
            </a:r>
            <a:r>
              <a:rPr lang="tr-TR" altLang="en-US"/>
              <a:t> </a:t>
            </a:r>
            <a:r>
              <a:rPr lang="en-US" altLang="en-US" b="1" i="1"/>
              <a:t>search bias</a:t>
            </a:r>
            <a:r>
              <a:rPr lang="tr-TR" altLang="en-US" b="1" i="1"/>
              <a:t> </a:t>
            </a:r>
            <a:r>
              <a:rPr lang="en-US" altLang="en-US"/>
              <a:t>). </a:t>
            </a:r>
            <a:endParaRPr lang="tr-TR" altLang="en-US"/>
          </a:p>
          <a:p>
            <a:r>
              <a:rPr lang="tr-TR" altLang="en-US"/>
              <a:t>The inductive </a:t>
            </a:r>
            <a:r>
              <a:rPr lang="en-US" altLang="en-US"/>
              <a:t>bias of </a:t>
            </a:r>
            <a:r>
              <a:rPr lang="tr-TR" altLang="en-US"/>
              <a:t>Candidate Elimination </a:t>
            </a:r>
            <a:r>
              <a:rPr lang="en-US" altLang="en-US"/>
              <a:t> is in the form of a categorical restriction on the set of</a:t>
            </a:r>
            <a:r>
              <a:rPr lang="tr-TR" altLang="en-US"/>
              <a:t> </a:t>
            </a:r>
            <a:r>
              <a:rPr lang="en-US" altLang="en-US"/>
              <a:t>hypotheses considered. </a:t>
            </a:r>
            <a:endParaRPr lang="tr-TR" altLang="en-US"/>
          </a:p>
          <a:p>
            <a:pPr>
              <a:buFontTx/>
              <a:buNone/>
            </a:pPr>
            <a:r>
              <a:rPr lang="tr-TR" altLang="en-US">
                <a:sym typeface="Wingdings" panose="05000000000000000000" pitchFamily="2" charset="2"/>
              </a:rPr>
              <a:t>	 </a:t>
            </a:r>
            <a:r>
              <a:rPr lang="en-US" altLang="en-US" b="1"/>
              <a:t>restriction bias</a:t>
            </a:r>
            <a:r>
              <a:rPr lang="tr-TR" altLang="en-US" b="1"/>
              <a:t>  </a:t>
            </a:r>
            <a:r>
              <a:rPr lang="tr-TR" altLang="en-US"/>
              <a:t>(</a:t>
            </a:r>
            <a:r>
              <a:rPr lang="tr-TR" altLang="en-US" b="1"/>
              <a:t> </a:t>
            </a:r>
            <a:r>
              <a:rPr lang="tr-TR" altLang="en-US" b="1" i="1"/>
              <a:t>language bias </a:t>
            </a:r>
            <a:r>
              <a:rPr lang="tr-TR" altLang="en-US"/>
              <a:t>)</a:t>
            </a:r>
          </a:p>
          <a:p>
            <a:pPr>
              <a:buFontTx/>
              <a:buNone/>
            </a:pPr>
            <a:endParaRPr lang="tr-TR" altLang="en-US"/>
          </a:p>
          <a:p>
            <a:r>
              <a:rPr lang="tr-TR" altLang="en-US"/>
              <a:t>A</a:t>
            </a:r>
            <a:r>
              <a:rPr lang="en-US" altLang="en-US"/>
              <a:t> </a:t>
            </a:r>
            <a:r>
              <a:rPr lang="en-US" altLang="en-US" i="1"/>
              <a:t>preference bias </a:t>
            </a:r>
            <a:r>
              <a:rPr lang="en-US" altLang="en-US"/>
              <a:t>is more desirable than a </a:t>
            </a:r>
            <a:r>
              <a:rPr lang="en-US" altLang="en-US" i="1"/>
              <a:t>restriction bias</a:t>
            </a:r>
            <a:r>
              <a:rPr lang="en-US" altLang="en-US"/>
              <a:t>, because</a:t>
            </a:r>
            <a:r>
              <a:rPr lang="tr-TR" altLang="en-US"/>
              <a:t> </a:t>
            </a:r>
            <a:r>
              <a:rPr lang="en-US" altLang="en-US"/>
              <a:t>it allows the learner to work within a complete hypothesis space that is</a:t>
            </a:r>
            <a:r>
              <a:rPr lang="tr-TR" altLang="en-US"/>
              <a:t> </a:t>
            </a:r>
            <a:r>
              <a:rPr lang="en-US" altLang="en-US"/>
              <a:t>assured to contain the unknown target function.</a:t>
            </a:r>
          </a:p>
        </p:txBody>
      </p:sp>
      <p:sp>
        <p:nvSpPr>
          <p:cNvPr id="43013" name="Footer Placeholder 3"/>
          <p:cNvSpPr txBox="1">
            <a:spLocks noGrp="1"/>
          </p:cNvSpPr>
          <p:nvPr/>
        </p:nvSpPr>
        <p:spPr bwMode="auto">
          <a:xfrm>
            <a:off x="4197350" y="6477000"/>
            <a:ext cx="3714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800"/>
              <a:t>Introduction to Machine Learning</a:t>
            </a:r>
          </a:p>
        </p:txBody>
      </p:sp>
      <p:sp>
        <p:nvSpPr>
          <p:cNvPr id="43014" name="Slide Number Placeholder 4"/>
          <p:cNvSpPr txBox="1">
            <a:spLocks noGrp="1"/>
          </p:cNvSpPr>
          <p:nvPr/>
        </p:nvSpPr>
        <p:spPr bwMode="auto">
          <a:xfrm>
            <a:off x="8763000" y="6477000"/>
            <a:ext cx="206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2A51A86-37CD-4044-895B-A798438E3C1C}" type="slidenum">
              <a:rPr lang="en-US" altLang="en-US" sz="800"/>
              <a:pPr algn="r"/>
              <a:t>50</a:t>
            </a:fld>
            <a:endParaRPr lang="en-US" altLang="en-US" sz="800"/>
          </a:p>
        </p:txBody>
      </p:sp>
    </p:spTree>
    <p:extLst>
      <p:ext uri="{BB962C8B-B14F-4D97-AF65-F5344CB8AC3E}">
        <p14:creationId xmlns:p14="http://schemas.microsoft.com/office/powerpoint/2010/main" val="1642206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827" y="654277"/>
            <a:ext cx="7619296" cy="58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07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0C0E973-2AFB-4F0E-B665-9FBD4BCDE89C}" type="slidenum">
              <a:rPr lang="en-US" altLang="en-US" sz="800"/>
              <a:pPr/>
              <a:t>52</a:t>
            </a:fld>
            <a:endParaRPr lang="en-US" altLang="en-US" sz="800"/>
          </a:p>
        </p:txBody>
      </p:sp>
      <p:sp>
        <p:nvSpPr>
          <p:cNvPr id="440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</a:t>
            </a:r>
          </a:p>
        </p:txBody>
      </p:sp>
      <p:sp>
        <p:nvSpPr>
          <p:cNvPr id="4403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  If a decision tree is fully grown, it may lose some generalization capability.  This is a phenomenon known as </a:t>
            </a:r>
            <a:r>
              <a:rPr lang="en-US" b="1" i="1">
                <a:solidFill>
                  <a:srgbClr val="FF0000"/>
                </a:solidFill>
              </a:rPr>
              <a:t>overfitting</a:t>
            </a:r>
            <a:r>
              <a:rPr lang="en-US"/>
              <a:t>.</a:t>
            </a:r>
            <a:endParaRPr lang="tr-TR" altLang="en-US"/>
          </a:p>
          <a:p>
            <a:pPr>
              <a:buFontTx/>
              <a:buNone/>
            </a:pP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Given a hypothesis space H, a hypothesis </a:t>
            </a:r>
            <a:r>
              <a:rPr lang="en-US" altLang="en-US" err="1"/>
              <a:t>h</a:t>
            </a:r>
            <a:r>
              <a:rPr lang="en-US" altLang="en-US" err="1">
                <a:sym typeface="Symbol" panose="05050102010706020507" pitchFamily="18" charset="2"/>
              </a:rPr>
              <a:t></a:t>
            </a:r>
            <a:r>
              <a:rPr lang="en-US" altLang="en-US" err="1"/>
              <a:t>H</a:t>
            </a:r>
            <a:r>
              <a:rPr lang="en-US" altLang="en-US"/>
              <a:t> is said to </a:t>
            </a:r>
            <a:r>
              <a:rPr lang="en-US" altLang="en-US" b="1" i="1"/>
              <a:t>OVER</a:t>
            </a:r>
            <a:r>
              <a:rPr lang="tr-TR" altLang="en-US" b="1" i="1"/>
              <a:t>F</a:t>
            </a:r>
            <a:r>
              <a:rPr lang="en-US" altLang="en-US" b="1" i="1"/>
              <a:t>IT </a:t>
            </a:r>
            <a:r>
              <a:rPr lang="en-US" altLang="en-US"/>
              <a:t>the</a:t>
            </a:r>
            <a:r>
              <a:rPr lang="tr-TR" altLang="en-US"/>
              <a:t> </a:t>
            </a:r>
            <a:r>
              <a:rPr lang="en-US" altLang="en-US"/>
              <a:t>training data if there exists some alternative hypothesis </a:t>
            </a:r>
            <a:r>
              <a:rPr lang="en-US" altLang="en-US" err="1"/>
              <a:t>h'</a:t>
            </a:r>
            <a:r>
              <a:rPr lang="en-US" altLang="en-US" err="1">
                <a:sym typeface="Symbol" panose="05050102010706020507" pitchFamily="18" charset="2"/>
              </a:rPr>
              <a:t></a:t>
            </a:r>
            <a:r>
              <a:rPr lang="en-US" altLang="en-US" err="1"/>
              <a:t>H</a:t>
            </a:r>
            <a:r>
              <a:rPr lang="en-US" altLang="en-US"/>
              <a:t>, such that h has</a:t>
            </a:r>
            <a:r>
              <a:rPr lang="tr-TR" altLang="en-US"/>
              <a:t> </a:t>
            </a:r>
            <a:r>
              <a:rPr lang="en-US" altLang="en-US"/>
              <a:t>smaller error than h' over the training examples, but h' has a smaller error than h</a:t>
            </a:r>
            <a:r>
              <a:rPr lang="tr-TR" altLang="en-US"/>
              <a:t> </a:t>
            </a:r>
            <a:r>
              <a:rPr lang="en-US" altLang="en-US"/>
              <a:t>over the entire distribution of instances.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altLang="en-US"/>
              <a:t>Reasons for overfitting:</a:t>
            </a:r>
          </a:p>
          <a:p>
            <a:pPr lvl="1"/>
            <a:r>
              <a:rPr lang="tr-TR" altLang="en-US"/>
              <a:t>Errors and noise in training examples</a:t>
            </a:r>
          </a:p>
          <a:p>
            <a:pPr lvl="1"/>
            <a:r>
              <a:rPr lang="en-US" altLang="en-US"/>
              <a:t>coincidental regularities</a:t>
            </a:r>
            <a:r>
              <a:rPr lang="tr-TR" altLang="en-US"/>
              <a:t> (especially small number of examples are associated with leaf nodes).</a:t>
            </a:r>
            <a:endParaRPr lang="en-US" altLang="en-US"/>
          </a:p>
        </p:txBody>
      </p:sp>
      <p:sp>
        <p:nvSpPr>
          <p:cNvPr id="44037" name="Footer Placeholder 3"/>
          <p:cNvSpPr txBox="1">
            <a:spLocks noGrp="1"/>
          </p:cNvSpPr>
          <p:nvPr/>
        </p:nvSpPr>
        <p:spPr bwMode="auto">
          <a:xfrm>
            <a:off x="4197350" y="6477000"/>
            <a:ext cx="3714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800"/>
              <a:t>Introduction to Machine Learning</a:t>
            </a:r>
          </a:p>
        </p:txBody>
      </p:sp>
      <p:sp>
        <p:nvSpPr>
          <p:cNvPr id="44038" name="Slide Number Placeholder 4"/>
          <p:cNvSpPr txBox="1">
            <a:spLocks noGrp="1"/>
          </p:cNvSpPr>
          <p:nvPr/>
        </p:nvSpPr>
        <p:spPr bwMode="auto">
          <a:xfrm>
            <a:off x="8763000" y="6477000"/>
            <a:ext cx="206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6415DA6-EE40-463E-A28B-527CF279ADD0}" type="slidenum">
              <a:rPr lang="en-US" altLang="en-US" sz="800"/>
              <a:pPr algn="r"/>
              <a:t>52</a:t>
            </a:fld>
            <a:endParaRPr lang="en-US" altLang="en-US" sz="800"/>
          </a:p>
        </p:txBody>
      </p:sp>
    </p:spTree>
    <p:extLst>
      <p:ext uri="{BB962C8B-B14F-4D97-AF65-F5344CB8AC3E}">
        <p14:creationId xmlns:p14="http://schemas.microsoft.com/office/powerpoint/2010/main" val="3656670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E1CCC5-3011-4DA8-BC3E-F46562DFDD7E}" type="slidenum">
              <a:rPr lang="en-US" altLang="en-US" sz="800"/>
              <a:pPr/>
              <a:t>53</a:t>
            </a:fld>
            <a:endParaRPr lang="en-US" altLang="en-US" sz="800"/>
          </a:p>
        </p:txBody>
      </p:sp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</a:t>
            </a:r>
          </a:p>
        </p:txBody>
      </p:sp>
      <p:sp>
        <p:nvSpPr>
          <p:cNvPr id="45060" name="Footer Placeholder 3"/>
          <p:cNvSpPr txBox="1">
            <a:spLocks noGrp="1"/>
          </p:cNvSpPr>
          <p:nvPr/>
        </p:nvSpPr>
        <p:spPr bwMode="auto">
          <a:xfrm>
            <a:off x="4197350" y="6477000"/>
            <a:ext cx="3714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800"/>
              <a:t>Introduction to Machine Learning</a:t>
            </a:r>
          </a:p>
        </p:txBody>
      </p:sp>
      <p:sp>
        <p:nvSpPr>
          <p:cNvPr id="45061" name="Slide Number Placeholder 4"/>
          <p:cNvSpPr txBox="1">
            <a:spLocks noGrp="1"/>
          </p:cNvSpPr>
          <p:nvPr/>
        </p:nvSpPr>
        <p:spPr bwMode="auto">
          <a:xfrm>
            <a:off x="8763000" y="6477000"/>
            <a:ext cx="206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A5CE919-5F9B-45E2-B570-DD1632E20DB7}" type="slidenum">
              <a:rPr lang="en-US" altLang="en-US" sz="800"/>
              <a:pPr algn="r"/>
              <a:t>53</a:t>
            </a:fld>
            <a:endParaRPr lang="en-US" altLang="en-US" sz="800"/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2" y="557213"/>
            <a:ext cx="67325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Rectangle 6"/>
          <p:cNvSpPr>
            <a:spLocks noChangeArrowheads="1"/>
          </p:cNvSpPr>
          <p:nvPr/>
        </p:nvSpPr>
        <p:spPr bwMode="auto">
          <a:xfrm>
            <a:off x="1209367" y="4672013"/>
            <a:ext cx="939963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tr-TR" altLang="en-US" sz="2000"/>
              <a:t>  </a:t>
            </a:r>
            <a:r>
              <a:rPr lang="en-US" altLang="en-US" sz="2000"/>
              <a:t>As ID3 adds new nodes to grow the decision tree, the accuracy of</a:t>
            </a:r>
            <a:r>
              <a:rPr lang="tr-TR" altLang="en-US" sz="2000"/>
              <a:t> </a:t>
            </a:r>
            <a:r>
              <a:rPr lang="en-US" altLang="en-US" sz="2000"/>
              <a:t>the tree measured</a:t>
            </a:r>
            <a:endParaRPr lang="tr-TR" altLang="en-US" sz="2000"/>
          </a:p>
          <a:p>
            <a:r>
              <a:rPr lang="tr-TR" altLang="en-US" sz="2000"/>
              <a:t>  </a:t>
            </a:r>
            <a:r>
              <a:rPr lang="en-US" altLang="en-US" sz="2000"/>
              <a:t> over the training examples increases monotonically.</a:t>
            </a:r>
            <a:endParaRPr lang="tr-TR" altLang="en-US" sz="2000"/>
          </a:p>
          <a:p>
            <a:pPr>
              <a:buFontTx/>
              <a:buChar char="•"/>
            </a:pPr>
            <a:r>
              <a:rPr lang="en-US" altLang="en-US" sz="2000"/>
              <a:t> </a:t>
            </a:r>
            <a:r>
              <a:rPr lang="tr-TR" altLang="en-US" sz="2000"/>
              <a:t> </a:t>
            </a:r>
            <a:r>
              <a:rPr lang="en-US" altLang="en-US" sz="2000"/>
              <a:t>However, when measured over</a:t>
            </a:r>
            <a:r>
              <a:rPr lang="tr-TR" altLang="en-US" sz="2000"/>
              <a:t> </a:t>
            </a:r>
            <a:r>
              <a:rPr lang="en-US" altLang="en-US" sz="2000"/>
              <a:t>a set of test examples independent of the training </a:t>
            </a:r>
            <a:endParaRPr lang="tr-TR" altLang="en-US" sz="2000"/>
          </a:p>
          <a:p>
            <a:r>
              <a:rPr lang="tr-TR" altLang="en-US" sz="2000"/>
              <a:t>   </a:t>
            </a:r>
            <a:r>
              <a:rPr lang="en-US" altLang="en-US" sz="2000"/>
              <a:t>examples, accuracy first increases, then decreases.</a:t>
            </a:r>
          </a:p>
        </p:txBody>
      </p:sp>
    </p:spTree>
    <p:extLst>
      <p:ext uri="{BB962C8B-B14F-4D97-AF65-F5344CB8AC3E}">
        <p14:creationId xmlns:p14="http://schemas.microsoft.com/office/powerpoint/2010/main" val="2302149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NOISE/ERROR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13" y="1252233"/>
            <a:ext cx="7226710" cy="54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84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371" y="235975"/>
            <a:ext cx="11205029" cy="752475"/>
          </a:xfrm>
        </p:spPr>
        <p:txBody>
          <a:bodyPr/>
          <a:lstStyle/>
          <a:p>
            <a:r>
              <a:rPr lang="en-IN"/>
              <a:t>Avoid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/>
              <a:t>Pre-pruning</a:t>
            </a:r>
          </a:p>
          <a:p>
            <a:pPr lvl="1"/>
            <a:r>
              <a:rPr lang="en-US"/>
              <a:t>stop growing the tree earlier, before it reaches the point</a:t>
            </a:r>
            <a:r>
              <a:rPr lang="tr-TR"/>
              <a:t> </a:t>
            </a:r>
            <a:r>
              <a:rPr lang="en-US"/>
              <a:t>where it perfectly classifies the training data</a:t>
            </a:r>
            <a:endParaRPr lang="sv-SE"/>
          </a:p>
          <a:p>
            <a:r>
              <a:rPr lang="en-IN"/>
              <a:t>Post pruning</a:t>
            </a:r>
          </a:p>
          <a:p>
            <a:pPr marL="0" indent="0">
              <a:buNone/>
            </a:pPr>
            <a:r>
              <a:rPr lang="en-US" sz="2400"/>
              <a:t>allow the tree to over fit (recover) the data, and then post-prune the</a:t>
            </a:r>
            <a:r>
              <a:rPr lang="tr-TR" sz="2400"/>
              <a:t> </a:t>
            </a:r>
            <a:r>
              <a:rPr lang="en-US" sz="2400"/>
              <a:t>tree.</a:t>
            </a:r>
          </a:p>
          <a:p>
            <a:pPr lvl="1"/>
            <a:r>
              <a:rPr lang="en-IN"/>
              <a:t>Reduced Error pruning</a:t>
            </a:r>
          </a:p>
          <a:p>
            <a:pPr lvl="1"/>
            <a:r>
              <a:rPr lang="en-IN"/>
              <a:t>Rule post pruning</a:t>
            </a:r>
          </a:p>
          <a:p>
            <a:pPr marL="342900" lvl="2" indent="-342900">
              <a:spcBef>
                <a:spcPts val="1000"/>
              </a:spcBef>
            </a:pPr>
            <a:r>
              <a:rPr lang="en-US" sz="2800"/>
              <a:t>How to select the best tree?</a:t>
            </a:r>
          </a:p>
          <a:p>
            <a:pPr marL="742950" lvl="3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sv-SE"/>
              <a:t>Measure performance over</a:t>
            </a:r>
          </a:p>
          <a:p>
            <a:pPr marL="742950" lvl="3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sv-SE"/>
              <a:t>		 the training data </a:t>
            </a:r>
          </a:p>
          <a:p>
            <a:pPr marL="742950" lvl="3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sv-SE"/>
              <a:t>		validation data</a:t>
            </a:r>
          </a:p>
          <a:p>
            <a:pPr marL="742950" lvl="3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sv-SE"/>
              <a:t>MDL Minimize</a:t>
            </a:r>
          </a:p>
          <a:p>
            <a:pPr marL="457200" lvl="3" indent="0">
              <a:spcBef>
                <a:spcPts val="1000"/>
              </a:spcBef>
              <a:buNone/>
            </a:pPr>
            <a:r>
              <a:rPr lang="en-IN"/>
              <a:t>            size(tree) + size(misclassifications(tree))</a:t>
            </a:r>
            <a:endParaRPr lang="sv-SE"/>
          </a:p>
          <a:p>
            <a:pPr marL="457200" lvl="3" indent="0">
              <a:spcBef>
                <a:spcPts val="1000"/>
              </a:spcBef>
              <a:buNone/>
            </a:pPr>
            <a:endParaRPr lang="sv-SE"/>
          </a:p>
          <a:p>
            <a:pPr marL="457200" lvl="3" indent="0">
              <a:spcBef>
                <a:spcPts val="1000"/>
              </a:spcBef>
              <a:buNone/>
            </a:pPr>
            <a:endParaRPr lang="sv-SE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45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4D98DB5-2900-4DD2-AF05-E36D3CD30C7E}" type="slidenum">
              <a:rPr lang="en-US" altLang="en-US" sz="800"/>
              <a:pPr/>
              <a:t>56</a:t>
            </a:fld>
            <a:endParaRPr lang="en-US" altLang="en-US" sz="800"/>
          </a:p>
        </p:txBody>
      </p:sp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Avoid Overfitting</a:t>
            </a:r>
            <a:r>
              <a:rPr lang="tr-TR" altLang="en-US"/>
              <a:t> - Reduced-Error Pruning</a:t>
            </a:r>
            <a:endParaRPr lang="en-US" altLang="en-US"/>
          </a:p>
        </p:txBody>
      </p:sp>
      <p:sp>
        <p:nvSpPr>
          <p:cNvPr id="4710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en-US"/>
              <a:t>Split data into </a:t>
            </a:r>
            <a:r>
              <a:rPr lang="sv-SE" altLang="en-US" i="1"/>
              <a:t>training </a:t>
            </a:r>
            <a:r>
              <a:rPr lang="sv-SE" altLang="en-US"/>
              <a:t>and </a:t>
            </a:r>
            <a:r>
              <a:rPr lang="sv-SE" altLang="en-US" i="1"/>
              <a:t>validation</a:t>
            </a:r>
            <a:r>
              <a:rPr lang="sv-SE" altLang="en-US"/>
              <a:t> set</a:t>
            </a:r>
            <a:endParaRPr lang="tr-TR" altLang="en-US"/>
          </a:p>
          <a:p>
            <a:r>
              <a:rPr lang="sv-SE" altLang="en-US"/>
              <a:t>Do until further pruning is harmful:</a:t>
            </a:r>
            <a:endParaRPr lang="tr-TR" altLang="en-US"/>
          </a:p>
          <a:p>
            <a:pPr lvl="1"/>
            <a:r>
              <a:rPr lang="sv-SE" altLang="en-US"/>
              <a:t>Evaluate impact on </a:t>
            </a:r>
            <a:r>
              <a:rPr lang="sv-SE" altLang="en-US" i="1"/>
              <a:t>validation </a:t>
            </a:r>
            <a:r>
              <a:rPr lang="sv-SE" altLang="en-US"/>
              <a:t>set of pruning each possible node (plus those below it)</a:t>
            </a:r>
            <a:endParaRPr lang="tr-TR" altLang="en-US"/>
          </a:p>
          <a:p>
            <a:pPr lvl="1"/>
            <a:r>
              <a:rPr lang="sv-SE" altLang="en-US"/>
              <a:t>Greedily remove the one that most improves the </a:t>
            </a:r>
            <a:r>
              <a:rPr lang="sv-SE" altLang="en-US" i="1"/>
              <a:t>validation </a:t>
            </a:r>
            <a:r>
              <a:rPr lang="sv-SE" altLang="en-US"/>
              <a:t>set accuracy</a:t>
            </a:r>
            <a:endParaRPr lang="tr-TR" altLang="en-US"/>
          </a:p>
          <a:p>
            <a:r>
              <a:rPr lang="en-US" altLang="en-US"/>
              <a:t>Pruning of nodes continues until further</a:t>
            </a:r>
            <a:r>
              <a:rPr lang="tr-TR" altLang="en-US"/>
              <a:t> </a:t>
            </a:r>
            <a:r>
              <a:rPr lang="en-US" altLang="en-US"/>
              <a:t>pruning is harmful (i.e., decreases accuracy of the tree over the </a:t>
            </a:r>
            <a:r>
              <a:rPr lang="en-US" altLang="en-US" i="1"/>
              <a:t>validation</a:t>
            </a:r>
            <a:r>
              <a:rPr lang="en-US" altLang="en-US"/>
              <a:t> set).</a:t>
            </a:r>
            <a:endParaRPr lang="tr-TR" altLang="en-US"/>
          </a:p>
          <a:p>
            <a:r>
              <a:rPr lang="en-US" altLang="en-US"/>
              <a:t>Using a separate set of data to guide pruning is an effective approach provided</a:t>
            </a:r>
            <a:r>
              <a:rPr lang="tr-TR" altLang="en-US"/>
              <a:t> </a:t>
            </a:r>
            <a:r>
              <a:rPr lang="en-US" altLang="en-US"/>
              <a:t>a large amount of data is available. </a:t>
            </a:r>
            <a:endParaRPr lang="tr-TR" altLang="en-US"/>
          </a:p>
          <a:p>
            <a:pPr lvl="1"/>
            <a:r>
              <a:rPr lang="en-US" altLang="en-US" sz="2000"/>
              <a:t>The major drawback of this approach</a:t>
            </a:r>
            <a:r>
              <a:rPr lang="tr-TR" altLang="en-US" sz="2000"/>
              <a:t> </a:t>
            </a:r>
            <a:r>
              <a:rPr lang="en-US" altLang="en-US" sz="2000"/>
              <a:t>is that when data is limited, withholding part of it for the validation set reduces</a:t>
            </a:r>
            <a:r>
              <a:rPr lang="tr-TR" altLang="en-US" sz="2000"/>
              <a:t> </a:t>
            </a:r>
            <a:r>
              <a:rPr lang="en-US" altLang="en-US" sz="2000"/>
              <a:t>even further the number of examples available for training.</a:t>
            </a:r>
          </a:p>
        </p:txBody>
      </p:sp>
      <p:sp>
        <p:nvSpPr>
          <p:cNvPr id="47109" name="Footer Placeholder 3"/>
          <p:cNvSpPr txBox="1">
            <a:spLocks noGrp="1"/>
          </p:cNvSpPr>
          <p:nvPr/>
        </p:nvSpPr>
        <p:spPr bwMode="auto">
          <a:xfrm>
            <a:off x="4197350" y="6477000"/>
            <a:ext cx="3714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800"/>
              <a:t> Introduction to Machine Learning</a:t>
            </a:r>
          </a:p>
        </p:txBody>
      </p:sp>
      <p:sp>
        <p:nvSpPr>
          <p:cNvPr id="47110" name="Slide Number Placeholder 4"/>
          <p:cNvSpPr txBox="1">
            <a:spLocks noGrp="1"/>
          </p:cNvSpPr>
          <p:nvPr/>
        </p:nvSpPr>
        <p:spPr bwMode="auto">
          <a:xfrm>
            <a:off x="8763000" y="6477000"/>
            <a:ext cx="206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6C34F5A8-B402-4137-B187-7559E4B78BA3}" type="slidenum">
              <a:rPr lang="en-US" altLang="en-US" sz="800"/>
              <a:pPr algn="r"/>
              <a:t>56</a:t>
            </a:fld>
            <a:endParaRPr lang="en-US" altLang="en-US" sz="800"/>
          </a:p>
        </p:txBody>
      </p:sp>
    </p:spTree>
    <p:extLst>
      <p:ext uri="{BB962C8B-B14F-4D97-AF65-F5344CB8AC3E}">
        <p14:creationId xmlns:p14="http://schemas.microsoft.com/office/powerpoint/2010/main" val="3982933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2" y="654277"/>
            <a:ext cx="11340436" cy="518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13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2F740A7-6ED4-4BCD-B151-2EDE444023C8}" type="slidenum">
              <a:rPr lang="en-US" altLang="en-US" sz="800"/>
              <a:pPr/>
              <a:t>58</a:t>
            </a:fld>
            <a:endParaRPr lang="en-US" altLang="en-US" sz="800"/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Reduced Error Pruning</a:t>
            </a:r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109" y="1182688"/>
            <a:ext cx="7010400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1447800" y="5334001"/>
            <a:ext cx="86868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tr-TR" altLang="en-US" sz="2000"/>
              <a:t>  </a:t>
            </a:r>
            <a:r>
              <a:rPr lang="en-US" altLang="en-US" sz="2000"/>
              <a:t>the accuracy </a:t>
            </a:r>
            <a:r>
              <a:rPr lang="tr-TR" altLang="en-US" sz="2000"/>
              <a:t>increases </a:t>
            </a:r>
            <a:r>
              <a:rPr lang="en-US" altLang="en-US" sz="2000"/>
              <a:t>over the test set as nodes are pruned from</a:t>
            </a:r>
            <a:r>
              <a:rPr lang="tr-TR" altLang="en-US" sz="2000"/>
              <a:t> </a:t>
            </a:r>
            <a:r>
              <a:rPr lang="en-US" altLang="en-US" sz="2000"/>
              <a:t>the tree. </a:t>
            </a:r>
            <a:endParaRPr lang="tr-TR" altLang="en-US" sz="2000"/>
          </a:p>
          <a:p>
            <a:pPr>
              <a:buFontTx/>
              <a:buChar char="•"/>
            </a:pPr>
            <a:endParaRPr lang="tr-TR" altLang="en-US" sz="800"/>
          </a:p>
          <a:p>
            <a:pPr>
              <a:buFontTx/>
              <a:buChar char="•"/>
            </a:pPr>
            <a:r>
              <a:rPr lang="tr-TR" altLang="en-US" sz="2000"/>
              <a:t>  </a:t>
            </a:r>
            <a:r>
              <a:rPr lang="en-US" altLang="en-US" sz="2000"/>
              <a:t>the validation set used for pruning is distinct from both the training and test sets.</a:t>
            </a:r>
          </a:p>
        </p:txBody>
      </p:sp>
    </p:spTree>
    <p:extLst>
      <p:ext uri="{BB962C8B-B14F-4D97-AF65-F5344CB8AC3E}">
        <p14:creationId xmlns:p14="http://schemas.microsoft.com/office/powerpoint/2010/main" val="106224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3D35FB-7AF7-4686-834C-92246F347AB5}" type="slidenum">
              <a:rPr lang="en-US" altLang="en-US" sz="800"/>
              <a:pPr/>
              <a:t>59</a:t>
            </a:fld>
            <a:endParaRPr lang="en-US" altLang="en-US" sz="8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Rule-Post Pruning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altLang="en-US"/>
              <a:t>Rule-Post Prunning is another sucessful method for </a:t>
            </a:r>
            <a:r>
              <a:rPr lang="en-US" altLang="en-US"/>
              <a:t>finding high accuracy hypotheses</a:t>
            </a:r>
            <a:r>
              <a:rPr lang="tr-TR" altLang="en-US"/>
              <a:t>.</a:t>
            </a:r>
          </a:p>
          <a:p>
            <a:r>
              <a:rPr lang="tr-TR" altLang="en-US"/>
              <a:t>It is used by C4.5 learning algorithm (an extension of ID3).</a:t>
            </a:r>
          </a:p>
          <a:p>
            <a:endParaRPr lang="tr-TR" altLang="en-US" sz="800"/>
          </a:p>
          <a:p>
            <a:r>
              <a:rPr lang="tr-TR" altLang="en-US" i="1"/>
              <a:t>Steps of Rule-Post Pruning:</a:t>
            </a:r>
          </a:p>
          <a:p>
            <a:pPr lvl="1"/>
            <a:r>
              <a:rPr lang="en-US" altLang="en-US"/>
              <a:t>Infer the decision tree from the training set.</a:t>
            </a:r>
          </a:p>
          <a:p>
            <a:pPr lvl="1"/>
            <a:r>
              <a:rPr lang="en-US" altLang="en-US"/>
              <a:t>Convert the learned tree into an equivalent set of rules by creating one rule</a:t>
            </a:r>
            <a:r>
              <a:rPr lang="tr-TR" altLang="en-US"/>
              <a:t> </a:t>
            </a:r>
            <a:r>
              <a:rPr lang="en-US" altLang="en-US"/>
              <a:t>for each path from the root node to a leaf node.</a:t>
            </a:r>
          </a:p>
          <a:p>
            <a:pPr lvl="1"/>
            <a:r>
              <a:rPr lang="en-US" altLang="en-US"/>
              <a:t>Prune (generalize) each rule by removing any preconditions that result in</a:t>
            </a:r>
            <a:r>
              <a:rPr lang="tr-TR" altLang="en-US"/>
              <a:t> </a:t>
            </a:r>
            <a:r>
              <a:rPr lang="en-US" altLang="en-US"/>
              <a:t>improving its estimated accuracy.</a:t>
            </a:r>
          </a:p>
          <a:p>
            <a:pPr lvl="1"/>
            <a:r>
              <a:rPr lang="en-US" altLang="en-US"/>
              <a:t>Sort the pruned rules by their estimated accuracy, and consider them in this</a:t>
            </a:r>
            <a:r>
              <a:rPr lang="tr-TR" altLang="en-US"/>
              <a:t> </a:t>
            </a:r>
            <a:r>
              <a:rPr lang="en-US" altLang="en-US"/>
              <a:t>sequence when classifying subsequent instances.</a:t>
            </a:r>
          </a:p>
        </p:txBody>
      </p:sp>
    </p:spTree>
    <p:extLst>
      <p:ext uri="{BB962C8B-B14F-4D97-AF65-F5344CB8AC3E}">
        <p14:creationId xmlns:p14="http://schemas.microsoft.com/office/powerpoint/2010/main" val="405835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2AD3ED3-8734-46AF-8E29-B0EDA57B6EFF}" type="slidenum">
              <a:rPr lang="he-IL" altLang="en-US" sz="1400"/>
              <a:pPr eaLnBrk="1" hangingPunct="1"/>
              <a:t>6</a:t>
            </a:fld>
            <a:endParaRPr lang="en-US" altLang="en-US" sz="1400"/>
          </a:p>
        </p:txBody>
      </p:sp>
      <p:sp>
        <p:nvSpPr>
          <p:cNvPr id="11267" name="Line 2"/>
          <p:cNvSpPr>
            <a:spLocks noChangeShapeType="1"/>
          </p:cNvSpPr>
          <p:nvPr/>
        </p:nvSpPr>
        <p:spPr bwMode="auto">
          <a:xfrm flipH="1">
            <a:off x="3657600" y="2514600"/>
            <a:ext cx="2590800" cy="1676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6934200" y="2514600"/>
            <a:ext cx="1905000" cy="1676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 flipH="1">
            <a:off x="2514600" y="4648200"/>
            <a:ext cx="9144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1270" name="Line 5"/>
          <p:cNvSpPr>
            <a:spLocks noChangeShapeType="1"/>
          </p:cNvSpPr>
          <p:nvPr/>
        </p:nvSpPr>
        <p:spPr bwMode="auto">
          <a:xfrm>
            <a:off x="3733800" y="4648200"/>
            <a:ext cx="10668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1271" name="Line 6"/>
          <p:cNvSpPr>
            <a:spLocks noChangeShapeType="1"/>
          </p:cNvSpPr>
          <p:nvPr/>
        </p:nvSpPr>
        <p:spPr bwMode="auto">
          <a:xfrm>
            <a:off x="6477000" y="25908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127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Decision Tree for Conjunction</a:t>
            </a:r>
          </a:p>
        </p:txBody>
      </p:sp>
      <p:sp>
        <p:nvSpPr>
          <p:cNvPr id="11273" name="Text Box 8"/>
          <p:cNvSpPr txBox="1">
            <a:spLocks noChangeArrowheads="1"/>
          </p:cNvSpPr>
          <p:nvPr/>
        </p:nvSpPr>
        <p:spPr bwMode="auto">
          <a:xfrm>
            <a:off x="5867401" y="2057401"/>
            <a:ext cx="12346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Outlook</a:t>
            </a:r>
          </a:p>
        </p:txBody>
      </p:sp>
      <p:sp>
        <p:nvSpPr>
          <p:cNvPr id="11274" name="Text Box 9"/>
          <p:cNvSpPr txBox="1">
            <a:spLocks noChangeArrowheads="1"/>
          </p:cNvSpPr>
          <p:nvPr/>
        </p:nvSpPr>
        <p:spPr bwMode="auto">
          <a:xfrm>
            <a:off x="4419600" y="3048001"/>
            <a:ext cx="1021946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Sunny</a:t>
            </a:r>
          </a:p>
        </p:txBody>
      </p:sp>
      <p:sp>
        <p:nvSpPr>
          <p:cNvPr id="11275" name="Text Box 10"/>
          <p:cNvSpPr txBox="1">
            <a:spLocks noChangeArrowheads="1"/>
          </p:cNvSpPr>
          <p:nvPr/>
        </p:nvSpPr>
        <p:spPr bwMode="auto">
          <a:xfrm>
            <a:off x="5791201" y="3048001"/>
            <a:ext cx="137018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Overcast</a:t>
            </a:r>
          </a:p>
        </p:txBody>
      </p:sp>
      <p:sp>
        <p:nvSpPr>
          <p:cNvPr id="11276" name="Text Box 11"/>
          <p:cNvSpPr txBox="1">
            <a:spLocks noChangeArrowheads="1"/>
          </p:cNvSpPr>
          <p:nvPr/>
        </p:nvSpPr>
        <p:spPr bwMode="auto">
          <a:xfrm>
            <a:off x="7543801" y="3048001"/>
            <a:ext cx="77668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Rain</a:t>
            </a:r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2895601" y="4191001"/>
            <a:ext cx="87395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Wind</a:t>
            </a:r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2362200" y="5257801"/>
            <a:ext cx="107606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Strong</a:t>
            </a:r>
          </a:p>
        </p:txBody>
      </p:sp>
      <p:sp>
        <p:nvSpPr>
          <p:cNvPr id="11279" name="Text Box 14"/>
          <p:cNvSpPr txBox="1">
            <a:spLocks noChangeArrowheads="1"/>
          </p:cNvSpPr>
          <p:nvPr/>
        </p:nvSpPr>
        <p:spPr bwMode="auto">
          <a:xfrm>
            <a:off x="3886201" y="5257801"/>
            <a:ext cx="92826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Weak</a:t>
            </a:r>
          </a:p>
        </p:txBody>
      </p:sp>
      <p:sp>
        <p:nvSpPr>
          <p:cNvPr id="11280" name="Text Box 15"/>
          <p:cNvSpPr txBox="1">
            <a:spLocks noChangeArrowheads="1"/>
          </p:cNvSpPr>
          <p:nvPr/>
        </p:nvSpPr>
        <p:spPr bwMode="auto">
          <a:xfrm>
            <a:off x="2209801" y="6096001"/>
            <a:ext cx="55656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</a:t>
            </a:r>
          </a:p>
        </p:txBody>
      </p:sp>
      <p:sp>
        <p:nvSpPr>
          <p:cNvPr id="11281" name="Text Box 16"/>
          <p:cNvSpPr txBox="1">
            <a:spLocks noChangeArrowheads="1"/>
          </p:cNvSpPr>
          <p:nvPr/>
        </p:nvSpPr>
        <p:spPr bwMode="auto">
          <a:xfrm>
            <a:off x="4495800" y="6096001"/>
            <a:ext cx="64389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Yes</a:t>
            </a:r>
          </a:p>
        </p:txBody>
      </p:sp>
      <p:sp>
        <p:nvSpPr>
          <p:cNvPr id="11282" name="Text Box 17"/>
          <p:cNvSpPr txBox="1">
            <a:spLocks noChangeArrowheads="1"/>
          </p:cNvSpPr>
          <p:nvPr/>
        </p:nvSpPr>
        <p:spPr bwMode="auto">
          <a:xfrm>
            <a:off x="6172201" y="4191001"/>
            <a:ext cx="55656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</a:t>
            </a:r>
          </a:p>
        </p:txBody>
      </p:sp>
      <p:sp>
        <p:nvSpPr>
          <p:cNvPr id="11283" name="Text Box 18"/>
          <p:cNvSpPr txBox="1">
            <a:spLocks noChangeArrowheads="1"/>
          </p:cNvSpPr>
          <p:nvPr/>
        </p:nvSpPr>
        <p:spPr bwMode="auto">
          <a:xfrm>
            <a:off x="3489325" y="1406525"/>
            <a:ext cx="4305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Outlook=Sunny </a:t>
            </a:r>
            <a:r>
              <a:rPr lang="en-US" altLang="en-US">
                <a:sym typeface="Symbol" panose="05050102010706020507" pitchFamily="18" charset="2"/>
              </a:rPr>
              <a:t> Wind=Weak</a:t>
            </a:r>
            <a:endParaRPr lang="en-US" altLang="en-US"/>
          </a:p>
        </p:txBody>
      </p:sp>
      <p:sp>
        <p:nvSpPr>
          <p:cNvPr id="11284" name="Text Box 19"/>
          <p:cNvSpPr txBox="1">
            <a:spLocks noChangeArrowheads="1"/>
          </p:cNvSpPr>
          <p:nvPr/>
        </p:nvSpPr>
        <p:spPr bwMode="auto">
          <a:xfrm>
            <a:off x="8534401" y="4191001"/>
            <a:ext cx="55656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3002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F92248F-BB13-417B-9893-DFEA60D20FAE}" type="slidenum">
              <a:rPr lang="en-US" altLang="en-US" sz="800"/>
              <a:pPr/>
              <a:t>60</a:t>
            </a:fld>
            <a:endParaRPr lang="en-US" altLang="en-US" sz="800"/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4547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Converting a </a:t>
            </a:r>
            <a:r>
              <a:rPr lang="tr-TR" altLang="en-US"/>
              <a:t>Decision </a:t>
            </a:r>
            <a:r>
              <a:rPr lang="en-US" altLang="en-US"/>
              <a:t>Tree to Rules</a:t>
            </a:r>
          </a:p>
        </p:txBody>
      </p:sp>
      <p:grpSp>
        <p:nvGrpSpPr>
          <p:cNvPr id="50180" name="Group 5"/>
          <p:cNvGrpSpPr>
            <a:grpSpLocks/>
          </p:cNvGrpSpPr>
          <p:nvPr/>
        </p:nvGrpSpPr>
        <p:grpSpPr bwMode="auto">
          <a:xfrm>
            <a:off x="2057401" y="1066801"/>
            <a:ext cx="7397387" cy="3135019"/>
            <a:chOff x="96" y="1104"/>
            <a:chExt cx="5205" cy="2983"/>
          </a:xfrm>
        </p:grpSpPr>
        <p:sp>
          <p:nvSpPr>
            <p:cNvPr id="50182" name="Line 6"/>
            <p:cNvSpPr>
              <a:spLocks noChangeShapeType="1"/>
            </p:cNvSpPr>
            <p:nvPr/>
          </p:nvSpPr>
          <p:spPr bwMode="auto">
            <a:xfrm flipH="1">
              <a:off x="1008" y="1392"/>
              <a:ext cx="1632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0183" name="Line 7"/>
            <p:cNvSpPr>
              <a:spLocks noChangeShapeType="1"/>
            </p:cNvSpPr>
            <p:nvPr/>
          </p:nvSpPr>
          <p:spPr bwMode="auto">
            <a:xfrm>
              <a:off x="3072" y="1392"/>
              <a:ext cx="120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0184" name="Line 8"/>
            <p:cNvSpPr>
              <a:spLocks noChangeShapeType="1"/>
            </p:cNvSpPr>
            <p:nvPr/>
          </p:nvSpPr>
          <p:spPr bwMode="auto">
            <a:xfrm flipH="1">
              <a:off x="288" y="2736"/>
              <a:ext cx="576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0185" name="Line 9"/>
            <p:cNvSpPr>
              <a:spLocks noChangeShapeType="1"/>
            </p:cNvSpPr>
            <p:nvPr/>
          </p:nvSpPr>
          <p:spPr bwMode="auto">
            <a:xfrm>
              <a:off x="1056" y="2736"/>
              <a:ext cx="672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0186" name="Line 10"/>
            <p:cNvSpPr>
              <a:spLocks noChangeShapeType="1"/>
            </p:cNvSpPr>
            <p:nvPr/>
          </p:nvSpPr>
          <p:spPr bwMode="auto">
            <a:xfrm>
              <a:off x="4368" y="2736"/>
              <a:ext cx="624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0187" name="Line 11"/>
            <p:cNvSpPr>
              <a:spLocks noChangeShapeType="1"/>
            </p:cNvSpPr>
            <p:nvPr/>
          </p:nvSpPr>
          <p:spPr bwMode="auto">
            <a:xfrm flipH="1">
              <a:off x="3696" y="2736"/>
              <a:ext cx="576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0188" name="Line 12"/>
            <p:cNvSpPr>
              <a:spLocks noChangeShapeType="1"/>
            </p:cNvSpPr>
            <p:nvPr/>
          </p:nvSpPr>
          <p:spPr bwMode="auto">
            <a:xfrm>
              <a:off x="2784" y="1440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0189" name="Text Box 13"/>
            <p:cNvSpPr txBox="1">
              <a:spLocks noChangeArrowheads="1"/>
            </p:cNvSpPr>
            <p:nvPr/>
          </p:nvSpPr>
          <p:spPr bwMode="auto">
            <a:xfrm>
              <a:off x="2400" y="1104"/>
              <a:ext cx="869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3300"/>
                  </a:solidFill>
                  <a:latin typeface="Tahoma" panose="020B0604030504040204" pitchFamily="34" charset="0"/>
                </a:rPr>
                <a:t>Outlook</a:t>
              </a:r>
            </a:p>
          </p:txBody>
        </p:sp>
        <p:sp>
          <p:nvSpPr>
            <p:cNvPr id="50190" name="Text Box 14"/>
            <p:cNvSpPr txBox="1">
              <a:spLocks noChangeArrowheads="1"/>
            </p:cNvSpPr>
            <p:nvPr/>
          </p:nvSpPr>
          <p:spPr bwMode="auto">
            <a:xfrm>
              <a:off x="1488" y="1726"/>
              <a:ext cx="719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Sunny</a:t>
              </a:r>
            </a:p>
          </p:txBody>
        </p:sp>
        <p:sp>
          <p:nvSpPr>
            <p:cNvPr id="50191" name="Text Box 15"/>
            <p:cNvSpPr txBox="1">
              <a:spLocks noChangeArrowheads="1"/>
            </p:cNvSpPr>
            <p:nvPr/>
          </p:nvSpPr>
          <p:spPr bwMode="auto">
            <a:xfrm>
              <a:off x="2353" y="1726"/>
              <a:ext cx="964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Overcast</a:t>
              </a:r>
            </a:p>
          </p:txBody>
        </p:sp>
        <p:sp>
          <p:nvSpPr>
            <p:cNvPr id="50192" name="Text Box 16"/>
            <p:cNvSpPr txBox="1">
              <a:spLocks noChangeArrowheads="1"/>
            </p:cNvSpPr>
            <p:nvPr/>
          </p:nvSpPr>
          <p:spPr bwMode="auto">
            <a:xfrm>
              <a:off x="3456" y="1726"/>
              <a:ext cx="546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Rain</a:t>
              </a:r>
            </a:p>
          </p:txBody>
        </p:sp>
        <p:sp>
          <p:nvSpPr>
            <p:cNvPr id="50193" name="Text Box 17"/>
            <p:cNvSpPr txBox="1">
              <a:spLocks noChangeArrowheads="1"/>
            </p:cNvSpPr>
            <p:nvPr/>
          </p:nvSpPr>
          <p:spPr bwMode="auto">
            <a:xfrm>
              <a:off x="528" y="2447"/>
              <a:ext cx="976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3300"/>
                  </a:solidFill>
                  <a:latin typeface="Tahoma" panose="020B0604030504040204" pitchFamily="34" charset="0"/>
                </a:rPr>
                <a:t>Humidity</a:t>
              </a:r>
            </a:p>
          </p:txBody>
        </p:sp>
        <p:sp>
          <p:nvSpPr>
            <p:cNvPr id="50194" name="Text Box 18"/>
            <p:cNvSpPr txBox="1">
              <a:spLocks noChangeArrowheads="1"/>
            </p:cNvSpPr>
            <p:nvPr/>
          </p:nvSpPr>
          <p:spPr bwMode="auto">
            <a:xfrm>
              <a:off x="191" y="3121"/>
              <a:ext cx="566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High</a:t>
              </a:r>
            </a:p>
          </p:txBody>
        </p:sp>
        <p:sp>
          <p:nvSpPr>
            <p:cNvPr id="50195" name="Text Box 19"/>
            <p:cNvSpPr txBox="1">
              <a:spLocks noChangeArrowheads="1"/>
            </p:cNvSpPr>
            <p:nvPr/>
          </p:nvSpPr>
          <p:spPr bwMode="auto">
            <a:xfrm>
              <a:off x="1152" y="3121"/>
              <a:ext cx="815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Normal</a:t>
              </a:r>
            </a:p>
          </p:txBody>
        </p:sp>
        <p:sp>
          <p:nvSpPr>
            <p:cNvPr id="50196" name="Text Box 20"/>
            <p:cNvSpPr txBox="1">
              <a:spLocks noChangeArrowheads="1"/>
            </p:cNvSpPr>
            <p:nvPr/>
          </p:nvSpPr>
          <p:spPr bwMode="auto">
            <a:xfrm>
              <a:off x="3984" y="2447"/>
              <a:ext cx="615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3300"/>
                  </a:solidFill>
                  <a:latin typeface="Tahoma" panose="020B0604030504040204" pitchFamily="34" charset="0"/>
                </a:rPr>
                <a:t>Wind</a:t>
              </a:r>
            </a:p>
          </p:txBody>
        </p:sp>
        <p:sp>
          <p:nvSpPr>
            <p:cNvPr id="50197" name="Text Box 21"/>
            <p:cNvSpPr txBox="1">
              <a:spLocks noChangeArrowheads="1"/>
            </p:cNvSpPr>
            <p:nvPr/>
          </p:nvSpPr>
          <p:spPr bwMode="auto">
            <a:xfrm>
              <a:off x="3552" y="3121"/>
              <a:ext cx="757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Strong</a:t>
              </a:r>
            </a:p>
          </p:txBody>
        </p:sp>
        <p:sp>
          <p:nvSpPr>
            <p:cNvPr id="50198" name="Text Box 22"/>
            <p:cNvSpPr txBox="1">
              <a:spLocks noChangeArrowheads="1"/>
            </p:cNvSpPr>
            <p:nvPr/>
          </p:nvSpPr>
          <p:spPr bwMode="auto">
            <a:xfrm>
              <a:off x="4512" y="3121"/>
              <a:ext cx="653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Weak</a:t>
              </a:r>
            </a:p>
          </p:txBody>
        </p:sp>
        <p:sp>
          <p:nvSpPr>
            <p:cNvPr id="50199" name="Text Box 23"/>
            <p:cNvSpPr txBox="1">
              <a:spLocks noChangeArrowheads="1"/>
            </p:cNvSpPr>
            <p:nvPr/>
          </p:nvSpPr>
          <p:spPr bwMode="auto">
            <a:xfrm>
              <a:off x="96" y="3648"/>
              <a:ext cx="392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3300"/>
                  </a:solidFill>
                  <a:latin typeface="Tahoma" panose="020B0604030504040204" pitchFamily="34" charset="0"/>
                </a:rPr>
                <a:t>No</a:t>
              </a:r>
            </a:p>
          </p:txBody>
        </p:sp>
        <p:sp>
          <p:nvSpPr>
            <p:cNvPr id="50200" name="Text Box 24"/>
            <p:cNvSpPr txBox="1">
              <a:spLocks noChangeArrowheads="1"/>
            </p:cNvSpPr>
            <p:nvPr/>
          </p:nvSpPr>
          <p:spPr bwMode="auto">
            <a:xfrm>
              <a:off x="1536" y="3648"/>
              <a:ext cx="453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3300"/>
                  </a:solidFill>
                  <a:latin typeface="Tahoma" panose="020B0604030504040204" pitchFamily="34" charset="0"/>
                </a:rPr>
                <a:t>Yes</a:t>
              </a:r>
            </a:p>
          </p:txBody>
        </p:sp>
        <p:sp>
          <p:nvSpPr>
            <p:cNvPr id="50201" name="Text Box 25"/>
            <p:cNvSpPr txBox="1">
              <a:spLocks noChangeArrowheads="1"/>
            </p:cNvSpPr>
            <p:nvPr/>
          </p:nvSpPr>
          <p:spPr bwMode="auto">
            <a:xfrm>
              <a:off x="2593" y="2447"/>
              <a:ext cx="453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3300"/>
                  </a:solidFill>
                  <a:latin typeface="Tahoma" panose="020B0604030504040204" pitchFamily="34" charset="0"/>
                </a:rPr>
                <a:t>Yes</a:t>
              </a:r>
            </a:p>
          </p:txBody>
        </p:sp>
        <p:sp>
          <p:nvSpPr>
            <p:cNvPr id="50202" name="Text Box 26"/>
            <p:cNvSpPr txBox="1">
              <a:spLocks noChangeArrowheads="1"/>
            </p:cNvSpPr>
            <p:nvPr/>
          </p:nvSpPr>
          <p:spPr bwMode="auto">
            <a:xfrm>
              <a:off x="4848" y="3648"/>
              <a:ext cx="453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3300"/>
                  </a:solidFill>
                  <a:latin typeface="Tahoma" panose="020B0604030504040204" pitchFamily="34" charset="0"/>
                </a:rPr>
                <a:t>Yes</a:t>
              </a:r>
            </a:p>
          </p:txBody>
        </p:sp>
        <p:sp>
          <p:nvSpPr>
            <p:cNvPr id="50203" name="Text Box 27"/>
            <p:cNvSpPr txBox="1">
              <a:spLocks noChangeArrowheads="1"/>
            </p:cNvSpPr>
            <p:nvPr/>
          </p:nvSpPr>
          <p:spPr bwMode="auto">
            <a:xfrm>
              <a:off x="3505" y="3648"/>
              <a:ext cx="392" cy="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3300"/>
                  </a:solidFill>
                  <a:latin typeface="Tahoma" panose="020B0604030504040204" pitchFamily="34" charset="0"/>
                </a:rPr>
                <a:t>No</a:t>
              </a:r>
            </a:p>
          </p:txBody>
        </p:sp>
      </p:grpSp>
      <p:sp>
        <p:nvSpPr>
          <p:cNvPr id="50181" name="Rectangle 28"/>
          <p:cNvSpPr>
            <a:spLocks noChangeArrowheads="1"/>
          </p:cNvSpPr>
          <p:nvPr/>
        </p:nvSpPr>
        <p:spPr bwMode="auto">
          <a:xfrm>
            <a:off x="1524000" y="4495800"/>
            <a:ext cx="92202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sv-SE" altLang="en-US"/>
              <a:t>R1: If (Outlook=Sunny) </a:t>
            </a:r>
            <a:r>
              <a:rPr lang="sv-SE" altLang="en-US">
                <a:sym typeface="Symbol" panose="05050102010706020507" pitchFamily="18" charset="2"/>
              </a:rPr>
              <a:t> (Humidity=High) Then PlayTennis=No </a:t>
            </a:r>
          </a:p>
          <a:p>
            <a:r>
              <a:rPr lang="sv-SE" altLang="en-US"/>
              <a:t>R2: If (Outlook=Sunny) </a:t>
            </a:r>
            <a:r>
              <a:rPr lang="sv-SE" altLang="en-US">
                <a:sym typeface="Symbol" panose="05050102010706020507" pitchFamily="18" charset="2"/>
              </a:rPr>
              <a:t> (Humidity=Normal) Then PlayTennis=Yes</a:t>
            </a:r>
          </a:p>
          <a:p>
            <a:r>
              <a:rPr lang="sv-SE" altLang="en-US"/>
              <a:t>R3: If (Outlook=Overcast</a:t>
            </a:r>
            <a:r>
              <a:rPr lang="sv-SE" altLang="en-US">
                <a:sym typeface="Symbol" panose="05050102010706020507" pitchFamily="18" charset="2"/>
              </a:rPr>
              <a:t>) Then PlayTennis=Yes</a:t>
            </a:r>
            <a:r>
              <a:rPr lang="sv-SE" altLang="en-US"/>
              <a:t> </a:t>
            </a:r>
          </a:p>
          <a:p>
            <a:r>
              <a:rPr lang="sv-SE" altLang="en-US"/>
              <a:t>R4: If (Outlook=Rain) </a:t>
            </a:r>
            <a:r>
              <a:rPr lang="sv-SE" altLang="en-US">
                <a:sym typeface="Symbol" panose="05050102010706020507" pitchFamily="18" charset="2"/>
              </a:rPr>
              <a:t></a:t>
            </a:r>
            <a:r>
              <a:rPr lang="sv-SE" altLang="en-US"/>
              <a:t>  (Wind=Strong) </a:t>
            </a:r>
            <a:r>
              <a:rPr lang="sv-SE" altLang="en-US">
                <a:sym typeface="Symbol" panose="05050102010706020507" pitchFamily="18" charset="2"/>
              </a:rPr>
              <a:t>Then PlayTennis=No</a:t>
            </a:r>
          </a:p>
          <a:p>
            <a:r>
              <a:rPr lang="sv-SE" altLang="en-US"/>
              <a:t>R5: If (Outlook=Rain) </a:t>
            </a:r>
            <a:r>
              <a:rPr lang="sv-SE" altLang="en-US">
                <a:sym typeface="Symbol" panose="05050102010706020507" pitchFamily="18" charset="2"/>
              </a:rPr>
              <a:t></a:t>
            </a:r>
            <a:r>
              <a:rPr lang="sv-SE" altLang="en-US"/>
              <a:t>  (Wind=Weak) </a:t>
            </a:r>
            <a:r>
              <a:rPr lang="sv-SE" altLang="en-US">
                <a:sym typeface="Symbol" panose="05050102010706020507" pitchFamily="18" charset="2"/>
              </a:rPr>
              <a:t>Then PlayTennis=Yes</a:t>
            </a:r>
          </a:p>
        </p:txBody>
      </p:sp>
    </p:spTree>
    <p:extLst>
      <p:ext uri="{BB962C8B-B14F-4D97-AF65-F5344CB8AC3E}">
        <p14:creationId xmlns:p14="http://schemas.microsoft.com/office/powerpoint/2010/main" val="1153179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3D35FB-7AF7-4686-834C-92246F347AB5}" type="slidenum">
              <a:rPr lang="en-US" altLang="en-US" sz="800"/>
              <a:pPr/>
              <a:t>61</a:t>
            </a:fld>
            <a:endParaRPr lang="en-US" altLang="en-US" sz="8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Rule-Post Pruning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Comparing first rule </a:t>
            </a:r>
            <a:r>
              <a:rPr lang="sv-SE" altLang="en-US"/>
              <a:t>If (Outlook=Sunny) </a:t>
            </a:r>
            <a:r>
              <a:rPr lang="sv-SE" altLang="en-US">
                <a:sym typeface="Symbol" panose="05050102010706020507" pitchFamily="18" charset="2"/>
              </a:rPr>
              <a:t> (Humidity=High) Then PlayTennis=No to</a:t>
            </a:r>
            <a:endParaRPr lang="en-US" altLang="en-US"/>
          </a:p>
          <a:p>
            <a:r>
              <a:rPr lang="en-US" altLang="en-US"/>
              <a:t>Subrule1 :Outlook = sunny-&gt; no</a:t>
            </a:r>
          </a:p>
          <a:p>
            <a:r>
              <a:rPr lang="en-US" altLang="en-US"/>
              <a:t>Subrule2 : Humidity=high-&gt;no</a:t>
            </a:r>
          </a:p>
          <a:p>
            <a:r>
              <a:rPr lang="en-US" altLang="en-US"/>
              <a:t>Use the validation data and check on rule1,subrule1 and subrule2.</a:t>
            </a:r>
          </a:p>
          <a:p>
            <a:r>
              <a:rPr lang="en-US" altLang="en-US"/>
              <a:t>Compute accuracy for all 3 and find the best version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877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CE76FA-E512-42D9-A445-486987CCCBB1}" type="slidenum">
              <a:rPr lang="en-US" altLang="en-US" sz="800"/>
              <a:pPr/>
              <a:t>62</a:t>
            </a:fld>
            <a:endParaRPr lang="en-US" altLang="en-US" sz="8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Why Convert The Decision Tree To Rules Before Pruning?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Converting to rules improves readability. </a:t>
            </a:r>
            <a:endParaRPr lang="tr-TR" altLang="en-US"/>
          </a:p>
          <a:p>
            <a:pPr lvl="1"/>
            <a:r>
              <a:rPr lang="en-US" altLang="en-US"/>
              <a:t>Rules are often easier for</a:t>
            </a:r>
            <a:r>
              <a:rPr lang="tr-TR" altLang="en-US"/>
              <a:t> </a:t>
            </a:r>
            <a:r>
              <a:rPr lang="en-US" altLang="en-US"/>
              <a:t>to understand.</a:t>
            </a:r>
            <a:endParaRPr lang="tr-TR" altLang="en-US"/>
          </a:p>
          <a:p>
            <a:r>
              <a:rPr lang="en-US" altLang="en-US"/>
              <a:t>Distinguishing different contexts in which a node is used</a:t>
            </a:r>
          </a:p>
          <a:p>
            <a:pPr lvl="1"/>
            <a:r>
              <a:rPr lang="en-US" altLang="en-US"/>
              <a:t>separate pruning decision for each path</a:t>
            </a:r>
          </a:p>
          <a:p>
            <a:r>
              <a:rPr lang="en-US" altLang="en-US"/>
              <a:t>No difference for root/inner</a:t>
            </a:r>
          </a:p>
          <a:p>
            <a:pPr lvl="1"/>
            <a:r>
              <a:rPr lang="en-US" altLang="en-US"/>
              <a:t>no bookkeeping on how to reorganize tree if root node is pruned</a:t>
            </a:r>
          </a:p>
        </p:txBody>
      </p:sp>
    </p:spTree>
    <p:extLst>
      <p:ext uri="{BB962C8B-B14F-4D97-AF65-F5344CB8AC3E}">
        <p14:creationId xmlns:p14="http://schemas.microsoft.com/office/powerpoint/2010/main" val="3690403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74E726-8383-43B8-BC14-D91AA0CEFB24}" type="slidenum">
              <a:rPr lang="en-US" altLang="en-US" sz="800"/>
              <a:pPr/>
              <a:t>63</a:t>
            </a:fld>
            <a:endParaRPr lang="en-US" altLang="en-US" sz="8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Continuous-Valued Attributes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ID3 is restricted to attributes that take on a discrete set</a:t>
            </a:r>
            <a:r>
              <a:rPr lang="tr-TR" altLang="en-US"/>
              <a:t> </a:t>
            </a:r>
            <a:r>
              <a:rPr lang="en-US" altLang="en-US"/>
              <a:t>of values</a:t>
            </a:r>
            <a:r>
              <a:rPr lang="tr-TR" altLang="en-US"/>
              <a:t>.</a:t>
            </a:r>
          </a:p>
          <a:p>
            <a:r>
              <a:rPr lang="tr-TR" altLang="en-US"/>
              <a:t>D</a:t>
            </a:r>
            <a:r>
              <a:rPr lang="en-US" altLang="en-US"/>
              <a:t>efin</a:t>
            </a:r>
            <a:r>
              <a:rPr lang="tr-TR" altLang="en-US"/>
              <a:t>e</a:t>
            </a:r>
            <a:r>
              <a:rPr lang="en-US" altLang="en-US"/>
              <a:t> new discrete</a:t>
            </a:r>
            <a:r>
              <a:rPr lang="tr-TR" altLang="en-US"/>
              <a:t> </a:t>
            </a:r>
            <a:r>
              <a:rPr lang="en-US" altLang="en-US"/>
              <a:t>valued</a:t>
            </a:r>
            <a:r>
              <a:rPr lang="tr-TR" altLang="en-US"/>
              <a:t> </a:t>
            </a:r>
            <a:r>
              <a:rPr lang="en-US" altLang="en-US"/>
              <a:t>attributes that partition the continuous attribute value into a discrete set</a:t>
            </a:r>
            <a:r>
              <a:rPr lang="tr-TR" altLang="en-US"/>
              <a:t> </a:t>
            </a:r>
            <a:r>
              <a:rPr lang="en-US" altLang="en-US"/>
              <a:t>of intervals</a:t>
            </a:r>
            <a:endParaRPr lang="tr-TR" altLang="en-US"/>
          </a:p>
          <a:p>
            <a:r>
              <a:rPr lang="tr-TR" altLang="en-US"/>
              <a:t>F</a:t>
            </a:r>
            <a:r>
              <a:rPr lang="en-US" altLang="en-US"/>
              <a:t>or a continuous-valued attribute A that is, create a new boolean attribute A</a:t>
            </a:r>
            <a:r>
              <a:rPr lang="tr-TR" altLang="en-US"/>
              <a:t>c</a:t>
            </a:r>
            <a:r>
              <a:rPr lang="en-US" altLang="en-US"/>
              <a:t>, that is true if A &lt; c</a:t>
            </a:r>
            <a:r>
              <a:rPr lang="tr-TR" altLang="en-US"/>
              <a:t> </a:t>
            </a:r>
            <a:r>
              <a:rPr lang="en-US" altLang="en-US"/>
              <a:t>and false otherwise.</a:t>
            </a:r>
            <a:endParaRPr lang="tr-TR" altLang="en-US"/>
          </a:p>
          <a:p>
            <a:pPr lvl="1"/>
            <a:r>
              <a:rPr lang="tr-TR" altLang="en-US" sz="2000"/>
              <a:t>Select c using information gain</a:t>
            </a:r>
          </a:p>
          <a:p>
            <a:pPr lvl="1"/>
            <a:r>
              <a:rPr lang="tr-TR" altLang="en-US" sz="2000"/>
              <a:t>Sort </a:t>
            </a:r>
            <a:r>
              <a:rPr lang="en-US" altLang="en-US" sz="2000"/>
              <a:t>examples according to the continuous attributeA, </a:t>
            </a:r>
            <a:endParaRPr lang="tr-TR" altLang="en-US" sz="2000"/>
          </a:p>
          <a:p>
            <a:pPr lvl="1"/>
            <a:r>
              <a:rPr lang="tr-TR" altLang="en-US" sz="2000"/>
              <a:t>T</a:t>
            </a:r>
            <a:r>
              <a:rPr lang="en-US" altLang="en-US" sz="2000"/>
              <a:t>hen identify adjacent examples that differ in their target classification</a:t>
            </a:r>
            <a:endParaRPr lang="tr-TR" altLang="en-US" sz="2000"/>
          </a:p>
          <a:p>
            <a:pPr lvl="1"/>
            <a:r>
              <a:rPr lang="tr-TR" altLang="en-US" sz="2000"/>
              <a:t>G</a:t>
            </a:r>
            <a:r>
              <a:rPr lang="en-US" altLang="en-US" sz="2000"/>
              <a:t>enerate candidate thresholds midway between corresponding</a:t>
            </a:r>
            <a:r>
              <a:rPr lang="tr-TR" altLang="en-US" sz="2000"/>
              <a:t> </a:t>
            </a:r>
            <a:r>
              <a:rPr lang="en-US" altLang="en-US" sz="2000"/>
              <a:t>values of A. </a:t>
            </a:r>
            <a:endParaRPr lang="tr-TR" altLang="en-US" sz="2000"/>
          </a:p>
          <a:p>
            <a:pPr lvl="1"/>
            <a:r>
              <a:rPr lang="tr-TR" altLang="en-US" sz="2000"/>
              <a:t>The</a:t>
            </a:r>
            <a:r>
              <a:rPr lang="en-US" altLang="en-US" sz="2000"/>
              <a:t> value of c that maximizes information gain</a:t>
            </a:r>
            <a:r>
              <a:rPr lang="tr-TR" altLang="en-US" sz="2000"/>
              <a:t> </a:t>
            </a:r>
            <a:r>
              <a:rPr lang="en-US" altLang="en-US" sz="2000"/>
              <a:t>must always lie at a boundar</a:t>
            </a:r>
            <a:r>
              <a:rPr lang="tr-TR" altLang="en-US" sz="2000"/>
              <a:t>y.</a:t>
            </a:r>
          </a:p>
          <a:p>
            <a:pPr lvl="1"/>
            <a:r>
              <a:rPr lang="en-US" altLang="en-US" sz="2000"/>
              <a:t>These candidate thresholds</a:t>
            </a:r>
            <a:r>
              <a:rPr lang="tr-TR" altLang="en-US" sz="2000"/>
              <a:t> </a:t>
            </a:r>
            <a:r>
              <a:rPr lang="en-US" altLang="en-US" sz="2000"/>
              <a:t>can then be evaluated by computing the information gain associated with each.</a:t>
            </a:r>
          </a:p>
        </p:txBody>
      </p:sp>
    </p:spTree>
    <p:extLst>
      <p:ext uri="{BB962C8B-B14F-4D97-AF65-F5344CB8AC3E}">
        <p14:creationId xmlns:p14="http://schemas.microsoft.com/office/powerpoint/2010/main" val="2668437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E8A2B4F-2EA2-4828-8299-6A817118EAA3}" type="slidenum">
              <a:rPr lang="en-US" altLang="en-US" sz="800"/>
              <a:pPr/>
              <a:t>64</a:t>
            </a:fld>
            <a:endParaRPr lang="en-US" altLang="en-US" sz="80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Continuous-Valued Attributes</a:t>
            </a:r>
            <a:r>
              <a:rPr lang="tr-TR" altLang="en-US"/>
              <a:t> - Example</a:t>
            </a:r>
            <a:endParaRPr lang="en-US" altLang="en-US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Temperature: </a:t>
            </a:r>
            <a:r>
              <a:rPr lang="tr-TR" altLang="en-US"/>
              <a:t>	</a:t>
            </a:r>
            <a:r>
              <a:rPr lang="en-US" altLang="en-US"/>
              <a:t>40 </a:t>
            </a:r>
            <a:r>
              <a:rPr lang="tr-TR" altLang="en-US"/>
              <a:t>    </a:t>
            </a:r>
            <a:r>
              <a:rPr lang="en-US" altLang="en-US"/>
              <a:t>48 </a:t>
            </a:r>
            <a:r>
              <a:rPr lang="tr-TR" altLang="en-US"/>
              <a:t>    </a:t>
            </a:r>
            <a:r>
              <a:rPr lang="en-US" altLang="en-US"/>
              <a:t>60 </a:t>
            </a:r>
            <a:r>
              <a:rPr lang="tr-TR" altLang="en-US"/>
              <a:t>    </a:t>
            </a:r>
            <a:r>
              <a:rPr lang="en-US" altLang="en-US"/>
              <a:t>72 </a:t>
            </a:r>
            <a:r>
              <a:rPr lang="tr-TR" altLang="en-US"/>
              <a:t>    </a:t>
            </a:r>
            <a:r>
              <a:rPr lang="en-US" altLang="en-US"/>
              <a:t>80 </a:t>
            </a:r>
            <a:r>
              <a:rPr lang="tr-TR" altLang="en-US"/>
              <a:t>    </a:t>
            </a:r>
            <a:r>
              <a:rPr lang="en-US" altLang="en-US"/>
              <a:t>90</a:t>
            </a:r>
          </a:p>
          <a:p>
            <a:pPr>
              <a:buFontTx/>
              <a:buNone/>
            </a:pPr>
            <a:r>
              <a:rPr lang="en-US" altLang="en-US" err="1"/>
              <a:t>PlayTennis</a:t>
            </a:r>
            <a:r>
              <a:rPr lang="tr-TR" altLang="en-US"/>
              <a:t>   </a:t>
            </a:r>
            <a:r>
              <a:rPr lang="en-US" altLang="en-US"/>
              <a:t>: </a:t>
            </a:r>
            <a:r>
              <a:rPr lang="tr-TR" altLang="en-US"/>
              <a:t>	</a:t>
            </a:r>
            <a:r>
              <a:rPr lang="en-US" altLang="en-US"/>
              <a:t>No </a:t>
            </a:r>
            <a:r>
              <a:rPr lang="tr-TR" altLang="en-US"/>
              <a:t>   </a:t>
            </a:r>
            <a:r>
              <a:rPr lang="en-US" altLang="en-US"/>
              <a:t>No </a:t>
            </a:r>
            <a:r>
              <a:rPr lang="tr-TR" altLang="en-US"/>
              <a:t>   </a:t>
            </a:r>
            <a:r>
              <a:rPr lang="en-US" altLang="en-US"/>
              <a:t>Yes </a:t>
            </a:r>
            <a:r>
              <a:rPr lang="tr-TR" altLang="en-US"/>
              <a:t>  </a:t>
            </a:r>
            <a:r>
              <a:rPr lang="en-US" altLang="en-US"/>
              <a:t>Yes </a:t>
            </a:r>
            <a:r>
              <a:rPr lang="tr-TR" altLang="en-US"/>
              <a:t>  </a:t>
            </a:r>
            <a:r>
              <a:rPr lang="en-US" altLang="en-US"/>
              <a:t>Yes </a:t>
            </a:r>
            <a:r>
              <a:rPr lang="tr-TR" altLang="en-US"/>
              <a:t>  </a:t>
            </a:r>
            <a:r>
              <a:rPr lang="en-US" altLang="en-US"/>
              <a:t>N</a:t>
            </a:r>
            <a:r>
              <a:rPr lang="tr-TR" altLang="en-US"/>
              <a:t>o</a:t>
            </a:r>
          </a:p>
          <a:p>
            <a:pPr>
              <a:buFontTx/>
              <a:buNone/>
            </a:pPr>
            <a:endParaRPr lang="tr-TR" altLang="en-US"/>
          </a:p>
          <a:p>
            <a:pPr>
              <a:buFontTx/>
              <a:buNone/>
            </a:pPr>
            <a:r>
              <a:rPr lang="tr-TR" altLang="en-US"/>
              <a:t>Two candidate thresholds:  (48+60)/2=54        (80+90)/2=85</a:t>
            </a:r>
          </a:p>
          <a:p>
            <a:pPr>
              <a:buFontTx/>
              <a:buNone/>
            </a:pPr>
            <a:endParaRPr lang="tr-TR" altLang="en-US"/>
          </a:p>
          <a:p>
            <a:pPr>
              <a:buFontTx/>
              <a:buNone/>
            </a:pPr>
            <a:r>
              <a:rPr lang="tr-TR" altLang="en-US"/>
              <a:t>Check the information gain for new boolean attributes: </a:t>
            </a:r>
          </a:p>
          <a:p>
            <a:pPr>
              <a:buFontTx/>
              <a:buNone/>
            </a:pPr>
            <a:r>
              <a:rPr lang="tr-TR" altLang="en-US"/>
              <a:t>	Temperature</a:t>
            </a:r>
            <a:r>
              <a:rPr lang="tr-TR" altLang="en-US" baseline="-25000"/>
              <a:t>&gt;54</a:t>
            </a:r>
            <a:r>
              <a:rPr lang="tr-TR" altLang="en-US"/>
              <a:t>     Temperature</a:t>
            </a:r>
            <a:r>
              <a:rPr lang="tr-TR" altLang="en-US" baseline="-25000"/>
              <a:t>&gt;85</a:t>
            </a:r>
          </a:p>
          <a:p>
            <a:pPr>
              <a:buFontTx/>
              <a:buNone/>
            </a:pPr>
            <a:endParaRPr lang="tr-TR" altLang="en-US" baseline="-25000"/>
          </a:p>
          <a:p>
            <a:pPr>
              <a:buFontTx/>
              <a:buNone/>
            </a:pPr>
            <a:r>
              <a:rPr lang="tr-TR" altLang="en-US"/>
              <a:t>Use these new new boolean attributes same as other discrete valued attributes.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853" y="4294674"/>
            <a:ext cx="3248947" cy="8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39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189151-CB46-46D7-AE2F-7DC5628E2939}" type="slidenum">
              <a:rPr lang="en-US" altLang="en-US" sz="800"/>
              <a:pPr/>
              <a:t>65</a:t>
            </a:fld>
            <a:endParaRPr lang="en-US" altLang="en-US" sz="800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Alternative </a:t>
            </a:r>
            <a:r>
              <a:rPr lang="tr-TR" altLang="en-US"/>
              <a:t>S</a:t>
            </a:r>
            <a:r>
              <a:rPr lang="en-US" altLang="en-US"/>
              <a:t>election </a:t>
            </a:r>
            <a:r>
              <a:rPr lang="tr-TR" altLang="en-US"/>
              <a:t>M</a:t>
            </a:r>
            <a:r>
              <a:rPr lang="en-US" altLang="en-US"/>
              <a:t>easures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Information gain measure favors attributes with many values</a:t>
            </a:r>
          </a:p>
          <a:p>
            <a:pPr lvl="1"/>
            <a:r>
              <a:rPr lang="en-US" altLang="en-US" sz="2000"/>
              <a:t>separates data into small subsets</a:t>
            </a:r>
          </a:p>
          <a:p>
            <a:pPr lvl="1"/>
            <a:r>
              <a:rPr lang="en-US" altLang="en-US" sz="2000"/>
              <a:t>high gain, poor prediction</a:t>
            </a:r>
          </a:p>
          <a:p>
            <a:r>
              <a:rPr lang="tr-TR" altLang="en-US"/>
              <a:t>Ex. Date attribute has many values, and may separate training examples into very small subsets (even singleton sets – perfect partitions)</a:t>
            </a:r>
          </a:p>
          <a:p>
            <a:pPr lvl="1"/>
            <a:r>
              <a:rPr lang="tr-TR" altLang="en-US" sz="2000"/>
              <a:t>Information gain will be very high for Date attribute.</a:t>
            </a:r>
          </a:p>
          <a:p>
            <a:pPr lvl="1"/>
            <a:r>
              <a:rPr lang="tr-TR" altLang="en-US" sz="2000"/>
              <a:t>Perfect partition </a:t>
            </a:r>
            <a:r>
              <a:rPr lang="tr-TR" altLang="en-US" sz="2000">
                <a:sym typeface="Wingdings" panose="05000000000000000000" pitchFamily="2" charset="2"/>
              </a:rPr>
              <a:t></a:t>
            </a:r>
            <a:r>
              <a:rPr lang="tr-TR" altLang="en-US" sz="2000"/>
              <a:t>maximum gain : Gain(S,Date) = Entropy(S) – 0  = Entropy(S) because log</a:t>
            </a:r>
            <a:r>
              <a:rPr lang="tr-TR" altLang="en-US" sz="2000" baseline="-25000"/>
              <a:t>2</a:t>
            </a:r>
            <a:r>
              <a:rPr lang="tr-TR" altLang="en-US" sz="2000"/>
              <a:t>1 is 0.</a:t>
            </a:r>
          </a:p>
          <a:p>
            <a:pPr lvl="1"/>
            <a:r>
              <a:rPr lang="tr-TR" altLang="en-US" sz="2000"/>
              <a:t>It has high information gain, but very poor predictor for unseen data. </a:t>
            </a:r>
          </a:p>
          <a:p>
            <a:r>
              <a:rPr lang="tr-TR" altLang="en-US"/>
              <a:t>There are alternative selection measures such as </a:t>
            </a:r>
            <a:r>
              <a:rPr lang="tr-TR" altLang="en-US" i="1"/>
              <a:t>GainRatio</a:t>
            </a:r>
            <a:r>
              <a:rPr lang="tr-TR" altLang="en-US"/>
              <a:t> measure based on </a:t>
            </a:r>
            <a:r>
              <a:rPr lang="tr-TR" altLang="en-US" i="1"/>
              <a:t>SplitInformation</a:t>
            </a:r>
            <a:endParaRPr lang="en-US" altLang="en-US" i="1"/>
          </a:p>
        </p:txBody>
      </p:sp>
    </p:spTree>
    <p:extLst>
      <p:ext uri="{BB962C8B-B14F-4D97-AF65-F5344CB8AC3E}">
        <p14:creationId xmlns:p14="http://schemas.microsoft.com/office/powerpoint/2010/main" val="2835766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85D2878-6BBF-4319-A52E-F00962140704}" type="slidenum">
              <a:rPr lang="en-US" altLang="en-US" sz="800"/>
              <a:pPr/>
              <a:t>66</a:t>
            </a:fld>
            <a:endParaRPr lang="en-US" altLang="en-US" sz="80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 </a:t>
            </a:r>
            <a:r>
              <a:rPr lang="tr-TR" altLang="en-US"/>
              <a:t>I</a:t>
            </a:r>
            <a:r>
              <a:rPr lang="en-US" altLang="en-US"/>
              <a:t>nformation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The </a:t>
            </a:r>
            <a:r>
              <a:rPr lang="en-US" altLang="en-US" i="1"/>
              <a:t>gain ratio</a:t>
            </a:r>
            <a:r>
              <a:rPr lang="en-US" altLang="en-US"/>
              <a:t> measure penalizes</a:t>
            </a:r>
            <a:r>
              <a:rPr lang="tr-TR" altLang="en-US"/>
              <a:t> </a:t>
            </a:r>
            <a:r>
              <a:rPr lang="en-US" altLang="en-US"/>
              <a:t>attributes</a:t>
            </a:r>
            <a:r>
              <a:rPr lang="tr-TR" altLang="en-US"/>
              <a:t> with many values</a:t>
            </a:r>
            <a:r>
              <a:rPr lang="en-US" altLang="en-US"/>
              <a:t> </a:t>
            </a:r>
            <a:r>
              <a:rPr lang="tr-TR" altLang="en-US"/>
              <a:t>(</a:t>
            </a:r>
            <a:r>
              <a:rPr lang="en-US" altLang="en-US"/>
              <a:t>such as Date</a:t>
            </a:r>
            <a:r>
              <a:rPr lang="tr-TR" altLang="en-US"/>
              <a:t>)</a:t>
            </a:r>
            <a:r>
              <a:rPr lang="en-US" altLang="en-US"/>
              <a:t> by incorporating a term, called </a:t>
            </a:r>
            <a:r>
              <a:rPr lang="en-US" altLang="en-US" i="1"/>
              <a:t>split informution</a:t>
            </a:r>
            <a:endParaRPr lang="tr-TR" altLang="en-US" i="1"/>
          </a:p>
          <a:p>
            <a:endParaRPr lang="tr-TR" altLang="en-US" i="1"/>
          </a:p>
          <a:p>
            <a:endParaRPr lang="tr-TR" altLang="en-US" i="1"/>
          </a:p>
          <a:p>
            <a:r>
              <a:rPr lang="tr-TR" altLang="en-US"/>
              <a:t>Split information for boolean attributes is 1 (= log</a:t>
            </a:r>
            <a:r>
              <a:rPr lang="tr-TR" altLang="en-US" baseline="-25000"/>
              <a:t>2</a:t>
            </a:r>
            <a:r>
              <a:rPr lang="tr-TR" altLang="en-US"/>
              <a:t>2), </a:t>
            </a:r>
          </a:p>
          <a:p>
            <a:r>
              <a:rPr lang="tr-TR" altLang="en-US"/>
              <a:t>Split information fot attributes for n values is  log</a:t>
            </a:r>
            <a:r>
              <a:rPr lang="tr-TR" altLang="en-US" baseline="-25000"/>
              <a:t>2</a:t>
            </a:r>
            <a:r>
              <a:rPr lang="tr-TR" altLang="en-US"/>
              <a:t>n</a:t>
            </a:r>
          </a:p>
          <a:p>
            <a:endParaRPr lang="tr-TR" altLang="en-US"/>
          </a:p>
          <a:p>
            <a:endParaRPr lang="tr-TR" altLang="en-US"/>
          </a:p>
          <a:p>
            <a:endParaRPr lang="tr-TR" altLang="en-US"/>
          </a:p>
          <a:p>
            <a:r>
              <a:rPr lang="en-US" altLang="en-US" i="1"/>
              <a:t>Split</a:t>
            </a:r>
            <a:r>
              <a:rPr lang="tr-TR" altLang="en-US" i="1"/>
              <a:t>I</a:t>
            </a:r>
            <a:r>
              <a:rPr lang="en-US" altLang="en-US" i="1"/>
              <a:t>nfo</a:t>
            </a:r>
            <a:r>
              <a:rPr lang="tr-TR" altLang="en-US" i="1"/>
              <a:t>r</a:t>
            </a:r>
            <a:r>
              <a:rPr lang="en-US" altLang="en-US" i="1"/>
              <a:t>mation</a:t>
            </a:r>
            <a:r>
              <a:rPr lang="en-US" altLang="en-US"/>
              <a:t> term discourages the selection of attributes with</a:t>
            </a:r>
            <a:r>
              <a:rPr lang="tr-TR" altLang="en-US"/>
              <a:t> </a:t>
            </a:r>
            <a:r>
              <a:rPr lang="en-US" altLang="en-US"/>
              <a:t>many uniformly distributed values.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2057401" y="4191000"/>
            <a:ext cx="6626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tr-TR" altLang="en-US"/>
              <a:t>GainRatio(S,A) = Gain(S,A) / SplitInformation(S,A)</a:t>
            </a:r>
          </a:p>
        </p:txBody>
      </p:sp>
      <p:grpSp>
        <p:nvGrpSpPr>
          <p:cNvPr id="56326" name="Group 6"/>
          <p:cNvGrpSpPr>
            <a:grpSpLocks/>
          </p:cNvGrpSpPr>
          <p:nvPr/>
        </p:nvGrpSpPr>
        <p:grpSpPr bwMode="auto">
          <a:xfrm>
            <a:off x="5181600" y="1930401"/>
            <a:ext cx="901700" cy="1052513"/>
            <a:chOff x="3581400" y="2008496"/>
            <a:chExt cx="901827" cy="1053543"/>
          </a:xfrm>
        </p:grpSpPr>
        <p:sp>
          <p:nvSpPr>
            <p:cNvPr id="56328" name="TextBox 7"/>
            <p:cNvSpPr txBox="1">
              <a:spLocks noChangeArrowheads="1"/>
            </p:cNvSpPr>
            <p:nvPr/>
          </p:nvSpPr>
          <p:spPr bwMode="auto">
            <a:xfrm>
              <a:off x="3810032" y="2134031"/>
              <a:ext cx="673195" cy="70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4000">
                  <a:sym typeface="Symbol" panose="05050102010706020507" pitchFamily="18" charset="2"/>
                </a:rPr>
                <a:t></a:t>
              </a:r>
              <a:r>
                <a:rPr lang="tr-TR" altLang="en-US" sz="4000">
                  <a:sym typeface="Symbol" panose="05050102010706020507" pitchFamily="18" charset="2"/>
                </a:rPr>
                <a:t> </a:t>
              </a:r>
              <a:endParaRPr lang="en-US" altLang="en-US"/>
            </a:p>
          </p:txBody>
        </p:sp>
        <p:sp>
          <p:nvSpPr>
            <p:cNvPr id="56329" name="TextBox 8"/>
            <p:cNvSpPr txBox="1">
              <a:spLocks noChangeArrowheads="1"/>
            </p:cNvSpPr>
            <p:nvPr/>
          </p:nvSpPr>
          <p:spPr bwMode="auto">
            <a:xfrm>
              <a:off x="3581400" y="2694967"/>
              <a:ext cx="833555" cy="367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tr-TR" altLang="en-US" sz="1800">
                  <a:sym typeface="Symbol" panose="05050102010706020507" pitchFamily="18" charset="2"/>
                </a:rPr>
                <a:t>     i=1</a:t>
              </a:r>
              <a:r>
                <a:rPr lang="tr-TR" altLang="en-US" sz="1800"/>
                <a:t> </a:t>
              </a:r>
              <a:endParaRPr lang="en-US" altLang="en-US" sz="1800"/>
            </a:p>
          </p:txBody>
        </p:sp>
        <p:sp>
          <p:nvSpPr>
            <p:cNvPr id="56330" name="TextBox 9"/>
            <p:cNvSpPr txBox="1">
              <a:spLocks noChangeArrowheads="1"/>
            </p:cNvSpPr>
            <p:nvPr/>
          </p:nvSpPr>
          <p:spPr bwMode="auto">
            <a:xfrm>
              <a:off x="3635383" y="2008496"/>
              <a:ext cx="628738" cy="367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tr-TR" altLang="en-US" sz="1800"/>
                <a:t>     c </a:t>
              </a:r>
              <a:endParaRPr lang="en-US" altLang="en-US" sz="1800"/>
            </a:p>
          </p:txBody>
        </p:sp>
      </p:grp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133600" y="2209800"/>
            <a:ext cx="722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tr-TR" altLang="en-US"/>
              <a:t>SplitInformation(S,A) =  -        ( |Si| / |S| ) log</a:t>
            </a:r>
            <a:r>
              <a:rPr lang="tr-TR" altLang="en-US" baseline="-25000"/>
              <a:t>2</a:t>
            </a:r>
            <a:r>
              <a:rPr lang="tr-TR" altLang="en-US"/>
              <a:t> ( |Si| / |S| ) </a:t>
            </a:r>
          </a:p>
        </p:txBody>
      </p:sp>
    </p:spTree>
    <p:extLst>
      <p:ext uri="{BB962C8B-B14F-4D97-AF65-F5344CB8AC3E}">
        <p14:creationId xmlns:p14="http://schemas.microsoft.com/office/powerpoint/2010/main" val="1403099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0A9FABB-5945-4018-B6A7-B37C1A11D6B0}" type="slidenum">
              <a:rPr lang="en-US" altLang="en-US" sz="800"/>
              <a:pPr/>
              <a:t>67</a:t>
            </a:fld>
            <a:endParaRPr lang="en-US" altLang="en-US" sz="80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Practical </a:t>
            </a:r>
            <a:r>
              <a:rPr lang="tr-TR" altLang="en-US"/>
              <a:t>I</a:t>
            </a:r>
            <a:r>
              <a:rPr lang="en-US" altLang="en-US"/>
              <a:t>ssues on S</a:t>
            </a:r>
            <a:r>
              <a:rPr lang="tr-TR" altLang="en-US"/>
              <a:t>plit Information</a:t>
            </a:r>
            <a:endParaRPr lang="en-US" alt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Some value ‘rules’</a:t>
            </a:r>
          </a:p>
          <a:p>
            <a:pPr lvl="1"/>
            <a:r>
              <a:rPr lang="en-US" altLang="en-US"/>
              <a:t>|Si| close to |S|</a:t>
            </a:r>
          </a:p>
          <a:p>
            <a:pPr lvl="1"/>
            <a:r>
              <a:rPr lang="en-US" altLang="en-US"/>
              <a:t>S</a:t>
            </a:r>
            <a:r>
              <a:rPr lang="tr-TR" altLang="en-US"/>
              <a:t>plitInformation</a:t>
            </a:r>
            <a:r>
              <a:rPr lang="en-US" altLang="en-US"/>
              <a:t> 0 or very small</a:t>
            </a:r>
          </a:p>
          <a:p>
            <a:pPr lvl="1"/>
            <a:r>
              <a:rPr lang="en-US" altLang="en-US"/>
              <a:t>G</a:t>
            </a:r>
            <a:r>
              <a:rPr lang="tr-TR" altLang="en-US"/>
              <a:t>ainRatio</a:t>
            </a:r>
            <a:r>
              <a:rPr lang="en-US" altLang="en-US"/>
              <a:t> undefined or very large</a:t>
            </a:r>
          </a:p>
          <a:p>
            <a:r>
              <a:rPr lang="en-US" altLang="en-US"/>
              <a:t>Apply heuristics to select attributes</a:t>
            </a:r>
          </a:p>
          <a:p>
            <a:pPr lvl="1"/>
            <a:r>
              <a:rPr lang="en-US" altLang="en-US"/>
              <a:t>compute Gain first</a:t>
            </a:r>
          </a:p>
          <a:p>
            <a:pPr lvl="1"/>
            <a:r>
              <a:rPr lang="en-US" altLang="en-US"/>
              <a:t>compute </a:t>
            </a:r>
            <a:r>
              <a:rPr lang="tr-TR" altLang="en-US"/>
              <a:t>GainRatio</a:t>
            </a:r>
            <a:r>
              <a:rPr lang="en-US" altLang="en-US"/>
              <a:t> only when Gain large enough (above average</a:t>
            </a:r>
            <a:r>
              <a:rPr lang="tr-TR" altLang="en-US"/>
              <a:t> Gain</a:t>
            </a:r>
            <a:r>
              <a:rPr lang="en-US" altLang="en-US"/>
              <a:t>)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994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591124-1CB1-41FF-8675-F023362F8A57}" type="slidenum">
              <a:rPr lang="en-US" altLang="en-US" sz="800"/>
              <a:pPr/>
              <a:t>68</a:t>
            </a:fld>
            <a:endParaRPr lang="en-US" altLang="en-US" sz="80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Attribute Values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altLang="en-US"/>
              <a:t>T</a:t>
            </a:r>
            <a:r>
              <a:rPr lang="en-US" altLang="en-US"/>
              <a:t>he available data may be missing values for some attributes.</a:t>
            </a:r>
            <a:endParaRPr lang="tr-TR" altLang="en-US"/>
          </a:p>
          <a:p>
            <a:r>
              <a:rPr lang="tr-TR" altLang="en-US"/>
              <a:t>I</a:t>
            </a:r>
            <a:r>
              <a:rPr lang="en-US" altLang="en-US"/>
              <a:t>t is common to estimate</a:t>
            </a:r>
            <a:r>
              <a:rPr lang="tr-TR" altLang="en-US"/>
              <a:t> </a:t>
            </a:r>
            <a:r>
              <a:rPr lang="en-US" altLang="en-US"/>
              <a:t>the missing attribute value based on other examples for which this attribute has a</a:t>
            </a:r>
            <a:r>
              <a:rPr lang="tr-TR" altLang="en-US"/>
              <a:t> </a:t>
            </a:r>
            <a:r>
              <a:rPr lang="en-US" altLang="en-US"/>
              <a:t>known value.</a:t>
            </a:r>
            <a:endParaRPr lang="tr-TR" altLang="en-US"/>
          </a:p>
          <a:p>
            <a:r>
              <a:rPr lang="tr-TR" altLang="en-US"/>
              <a:t>Assume that an example (with classification c) in S has a missing value for attribute A.</a:t>
            </a:r>
          </a:p>
          <a:p>
            <a:pPr lvl="1"/>
            <a:r>
              <a:rPr lang="tr-TR" altLang="en-US" sz="2000"/>
              <a:t>Assign the most common value of A in S.</a:t>
            </a:r>
          </a:p>
          <a:p>
            <a:pPr lvl="1"/>
            <a:r>
              <a:rPr lang="tr-TR" altLang="en-US" sz="2000"/>
              <a:t>Assign the most  common value of in the examples having c classification in S.</a:t>
            </a:r>
          </a:p>
          <a:p>
            <a:pPr lvl="1"/>
            <a:r>
              <a:rPr lang="tr-TR" altLang="en-US" sz="2000"/>
              <a:t>Or, use probabilty value for each possibşe attribute value.</a:t>
            </a: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7557331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C481BD-0149-4D10-B6A1-8609B1A5BE10}" type="slidenum">
              <a:rPr lang="en-US" altLang="en-US" sz="800"/>
              <a:pPr/>
              <a:t>69</a:t>
            </a:fld>
            <a:endParaRPr lang="en-US" altLang="en-US" sz="8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Attributes with </a:t>
            </a:r>
            <a:r>
              <a:rPr lang="tr-TR" altLang="en-US"/>
              <a:t>D</a:t>
            </a:r>
            <a:r>
              <a:rPr lang="en-US" altLang="en-US"/>
              <a:t>iffering </a:t>
            </a:r>
            <a:r>
              <a:rPr lang="tr-TR" altLang="en-US"/>
              <a:t>C</a:t>
            </a:r>
            <a:r>
              <a:rPr lang="en-US" altLang="en-US"/>
              <a:t>osts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Measuring attribute costs something</a:t>
            </a:r>
          </a:p>
          <a:p>
            <a:pPr lvl="1"/>
            <a:r>
              <a:rPr lang="en-US" altLang="en-US"/>
              <a:t>prefer cheap ones if possible</a:t>
            </a:r>
          </a:p>
          <a:p>
            <a:pPr lvl="1"/>
            <a:r>
              <a:rPr lang="en-US" altLang="en-US"/>
              <a:t>use costly ones only if good gain</a:t>
            </a:r>
          </a:p>
          <a:p>
            <a:pPr lvl="1"/>
            <a:r>
              <a:rPr lang="en-US" altLang="en-US"/>
              <a:t>introduce cost term in selection measure</a:t>
            </a:r>
          </a:p>
          <a:p>
            <a:pPr lvl="1"/>
            <a:r>
              <a:rPr lang="en-US" altLang="en-US"/>
              <a:t>no guarantee in finding optimum, but give bias towards cheapest</a:t>
            </a:r>
          </a:p>
          <a:p>
            <a:r>
              <a:rPr lang="en-US" altLang="en-US"/>
              <a:t>Example applications</a:t>
            </a:r>
          </a:p>
          <a:p>
            <a:pPr lvl="1"/>
            <a:r>
              <a:rPr lang="en-US" altLang="en-US"/>
              <a:t>robot &amp; sonar: time required to position</a:t>
            </a:r>
          </a:p>
          <a:p>
            <a:pPr lvl="1"/>
            <a:r>
              <a:rPr lang="en-US" altLang="en-US"/>
              <a:t>medical diagnosis: cost of a laboratory test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67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B372FD9-DAAD-4B5E-BE2B-477C5F0B767E}" type="slidenum">
              <a:rPr lang="he-IL" altLang="en-US" sz="1400"/>
              <a:pPr eaLnBrk="1" hangingPunct="1"/>
              <a:t>7</a:t>
            </a:fld>
            <a:endParaRPr lang="en-US" altLang="en-US" sz="1400"/>
          </a:p>
        </p:txBody>
      </p:sp>
      <p:sp>
        <p:nvSpPr>
          <p:cNvPr id="12291" name="Line 2"/>
          <p:cNvSpPr>
            <a:spLocks noChangeShapeType="1"/>
          </p:cNvSpPr>
          <p:nvPr/>
        </p:nvSpPr>
        <p:spPr bwMode="auto">
          <a:xfrm flipH="1">
            <a:off x="3657600" y="2514600"/>
            <a:ext cx="2590800" cy="1676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2292" name="Line 3"/>
          <p:cNvSpPr>
            <a:spLocks noChangeShapeType="1"/>
          </p:cNvSpPr>
          <p:nvPr/>
        </p:nvSpPr>
        <p:spPr bwMode="auto">
          <a:xfrm>
            <a:off x="6934200" y="2514600"/>
            <a:ext cx="1905000" cy="1676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2293" name="Line 4"/>
          <p:cNvSpPr>
            <a:spLocks noChangeShapeType="1"/>
          </p:cNvSpPr>
          <p:nvPr/>
        </p:nvSpPr>
        <p:spPr bwMode="auto">
          <a:xfrm>
            <a:off x="6477000" y="25908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229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Decision Tree for Disjunction</a:t>
            </a:r>
          </a:p>
        </p:txBody>
      </p:sp>
      <p:sp>
        <p:nvSpPr>
          <p:cNvPr id="12295" name="Text Box 6"/>
          <p:cNvSpPr txBox="1">
            <a:spLocks noChangeArrowheads="1"/>
          </p:cNvSpPr>
          <p:nvPr/>
        </p:nvSpPr>
        <p:spPr bwMode="auto">
          <a:xfrm>
            <a:off x="5867401" y="2057401"/>
            <a:ext cx="12346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Outlook</a:t>
            </a:r>
          </a:p>
        </p:txBody>
      </p:sp>
      <p:sp>
        <p:nvSpPr>
          <p:cNvPr id="12296" name="Text Box 7"/>
          <p:cNvSpPr txBox="1">
            <a:spLocks noChangeArrowheads="1"/>
          </p:cNvSpPr>
          <p:nvPr/>
        </p:nvSpPr>
        <p:spPr bwMode="auto">
          <a:xfrm>
            <a:off x="4419600" y="3048001"/>
            <a:ext cx="1021946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Sunny</a:t>
            </a:r>
          </a:p>
        </p:txBody>
      </p:sp>
      <p:sp>
        <p:nvSpPr>
          <p:cNvPr id="12297" name="Text Box 8"/>
          <p:cNvSpPr txBox="1">
            <a:spLocks noChangeArrowheads="1"/>
          </p:cNvSpPr>
          <p:nvPr/>
        </p:nvSpPr>
        <p:spPr bwMode="auto">
          <a:xfrm>
            <a:off x="5791201" y="3048001"/>
            <a:ext cx="137018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Overcast</a:t>
            </a:r>
          </a:p>
        </p:txBody>
      </p:sp>
      <p:sp>
        <p:nvSpPr>
          <p:cNvPr id="12298" name="Text Box 9"/>
          <p:cNvSpPr txBox="1">
            <a:spLocks noChangeArrowheads="1"/>
          </p:cNvSpPr>
          <p:nvPr/>
        </p:nvSpPr>
        <p:spPr bwMode="auto">
          <a:xfrm>
            <a:off x="7543801" y="3048001"/>
            <a:ext cx="77668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Rain</a:t>
            </a:r>
          </a:p>
        </p:txBody>
      </p:sp>
      <p:sp>
        <p:nvSpPr>
          <p:cNvPr id="12299" name="Text Box 10"/>
          <p:cNvSpPr txBox="1">
            <a:spLocks noChangeArrowheads="1"/>
          </p:cNvSpPr>
          <p:nvPr/>
        </p:nvSpPr>
        <p:spPr bwMode="auto">
          <a:xfrm>
            <a:off x="3352800" y="4114801"/>
            <a:ext cx="64389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Yes</a:t>
            </a:r>
          </a:p>
        </p:txBody>
      </p:sp>
      <p:sp>
        <p:nvSpPr>
          <p:cNvPr id="12300" name="Text Box 11"/>
          <p:cNvSpPr txBox="1">
            <a:spLocks noChangeArrowheads="1"/>
          </p:cNvSpPr>
          <p:nvPr/>
        </p:nvSpPr>
        <p:spPr bwMode="auto">
          <a:xfrm>
            <a:off x="4114800" y="1447800"/>
            <a:ext cx="4305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Outlook=Sunny </a:t>
            </a:r>
            <a:r>
              <a:rPr lang="en-US" altLang="en-US">
                <a:sym typeface="Symbol" panose="05050102010706020507" pitchFamily="18" charset="2"/>
              </a:rPr>
              <a:t> Wind=Weak</a:t>
            </a:r>
            <a:endParaRPr lang="en-US" altLang="en-US"/>
          </a:p>
        </p:txBody>
      </p:sp>
      <p:sp>
        <p:nvSpPr>
          <p:cNvPr id="12301" name="Line 12"/>
          <p:cNvSpPr>
            <a:spLocks noChangeShapeType="1"/>
          </p:cNvSpPr>
          <p:nvPr/>
        </p:nvSpPr>
        <p:spPr bwMode="auto">
          <a:xfrm flipH="1">
            <a:off x="5267325" y="4648200"/>
            <a:ext cx="9144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2302" name="Line 13"/>
          <p:cNvSpPr>
            <a:spLocks noChangeShapeType="1"/>
          </p:cNvSpPr>
          <p:nvPr/>
        </p:nvSpPr>
        <p:spPr bwMode="auto">
          <a:xfrm>
            <a:off x="6486525" y="4648200"/>
            <a:ext cx="10668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2303" name="Text Box 14"/>
          <p:cNvSpPr txBox="1">
            <a:spLocks noChangeArrowheads="1"/>
          </p:cNvSpPr>
          <p:nvPr/>
        </p:nvSpPr>
        <p:spPr bwMode="auto">
          <a:xfrm>
            <a:off x="5876926" y="4191001"/>
            <a:ext cx="87395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Wind</a:t>
            </a:r>
          </a:p>
        </p:txBody>
      </p:sp>
      <p:sp>
        <p:nvSpPr>
          <p:cNvPr id="12304" name="Text Box 15"/>
          <p:cNvSpPr txBox="1">
            <a:spLocks noChangeArrowheads="1"/>
          </p:cNvSpPr>
          <p:nvPr/>
        </p:nvSpPr>
        <p:spPr bwMode="auto">
          <a:xfrm>
            <a:off x="5114925" y="5257801"/>
            <a:ext cx="107606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Strong</a:t>
            </a:r>
          </a:p>
        </p:txBody>
      </p:sp>
      <p:sp>
        <p:nvSpPr>
          <p:cNvPr id="12305" name="Text Box 16"/>
          <p:cNvSpPr txBox="1">
            <a:spLocks noChangeArrowheads="1"/>
          </p:cNvSpPr>
          <p:nvPr/>
        </p:nvSpPr>
        <p:spPr bwMode="auto">
          <a:xfrm>
            <a:off x="6638926" y="5257801"/>
            <a:ext cx="92826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Weak</a:t>
            </a:r>
          </a:p>
        </p:txBody>
      </p:sp>
      <p:sp>
        <p:nvSpPr>
          <p:cNvPr id="12306" name="Text Box 17"/>
          <p:cNvSpPr txBox="1">
            <a:spLocks noChangeArrowheads="1"/>
          </p:cNvSpPr>
          <p:nvPr/>
        </p:nvSpPr>
        <p:spPr bwMode="auto">
          <a:xfrm>
            <a:off x="4962526" y="6096001"/>
            <a:ext cx="55656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</a:t>
            </a:r>
          </a:p>
        </p:txBody>
      </p:sp>
      <p:sp>
        <p:nvSpPr>
          <p:cNvPr id="12307" name="Text Box 18"/>
          <p:cNvSpPr txBox="1">
            <a:spLocks noChangeArrowheads="1"/>
          </p:cNvSpPr>
          <p:nvPr/>
        </p:nvSpPr>
        <p:spPr bwMode="auto">
          <a:xfrm>
            <a:off x="7248525" y="6096001"/>
            <a:ext cx="64389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Yes</a:t>
            </a:r>
          </a:p>
        </p:txBody>
      </p:sp>
      <p:sp>
        <p:nvSpPr>
          <p:cNvPr id="12308" name="Line 19"/>
          <p:cNvSpPr>
            <a:spLocks noChangeShapeType="1"/>
          </p:cNvSpPr>
          <p:nvPr/>
        </p:nvSpPr>
        <p:spPr bwMode="auto">
          <a:xfrm flipH="1">
            <a:off x="8305801" y="4648200"/>
            <a:ext cx="600075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2309" name="Line 20"/>
          <p:cNvSpPr>
            <a:spLocks noChangeShapeType="1"/>
          </p:cNvSpPr>
          <p:nvPr/>
        </p:nvSpPr>
        <p:spPr bwMode="auto">
          <a:xfrm>
            <a:off x="9210676" y="4648200"/>
            <a:ext cx="923925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2310" name="Text Box 21"/>
          <p:cNvSpPr txBox="1">
            <a:spLocks noChangeArrowheads="1"/>
          </p:cNvSpPr>
          <p:nvPr/>
        </p:nvSpPr>
        <p:spPr bwMode="auto">
          <a:xfrm>
            <a:off x="8601076" y="4191001"/>
            <a:ext cx="87395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Wind</a:t>
            </a:r>
          </a:p>
        </p:txBody>
      </p:sp>
      <p:sp>
        <p:nvSpPr>
          <p:cNvPr id="12311" name="Text Box 22"/>
          <p:cNvSpPr txBox="1">
            <a:spLocks noChangeArrowheads="1"/>
          </p:cNvSpPr>
          <p:nvPr/>
        </p:nvSpPr>
        <p:spPr bwMode="auto">
          <a:xfrm>
            <a:off x="7839075" y="5257801"/>
            <a:ext cx="107606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Strong</a:t>
            </a:r>
          </a:p>
        </p:txBody>
      </p:sp>
      <p:sp>
        <p:nvSpPr>
          <p:cNvPr id="12312" name="Text Box 23"/>
          <p:cNvSpPr txBox="1">
            <a:spLocks noChangeArrowheads="1"/>
          </p:cNvSpPr>
          <p:nvPr/>
        </p:nvSpPr>
        <p:spPr bwMode="auto">
          <a:xfrm>
            <a:off x="9363076" y="5257801"/>
            <a:ext cx="92826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Weak</a:t>
            </a:r>
          </a:p>
        </p:txBody>
      </p:sp>
      <p:sp>
        <p:nvSpPr>
          <p:cNvPr id="12313" name="Text Box 24"/>
          <p:cNvSpPr txBox="1">
            <a:spLocks noChangeArrowheads="1"/>
          </p:cNvSpPr>
          <p:nvPr/>
        </p:nvSpPr>
        <p:spPr bwMode="auto">
          <a:xfrm>
            <a:off x="8077201" y="6096001"/>
            <a:ext cx="55656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</a:t>
            </a:r>
          </a:p>
        </p:txBody>
      </p:sp>
      <p:sp>
        <p:nvSpPr>
          <p:cNvPr id="12314" name="Text Box 25"/>
          <p:cNvSpPr txBox="1">
            <a:spLocks noChangeArrowheads="1"/>
          </p:cNvSpPr>
          <p:nvPr/>
        </p:nvSpPr>
        <p:spPr bwMode="auto">
          <a:xfrm>
            <a:off x="9753600" y="6096001"/>
            <a:ext cx="64389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397986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124200" y="-77788"/>
            <a:ext cx="7543800" cy="977901"/>
          </a:xfrm>
        </p:spPr>
        <p:txBody>
          <a:bodyPr vert="horz" wrap="square" lIns="90360" tIns="44280" rIns="90360" bIns="44280" rtlCol="0" anchor="ctr" anchorCtr="0">
            <a:normAutofit/>
          </a:bodyPr>
          <a:lstStyle/>
          <a:p>
            <a:pPr lvl="0"/>
            <a:r>
              <a:rPr lang="en-US" sz="3600"/>
              <a:t>Weather data (again!)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62080" y="4125240"/>
            <a:ext cx="6019920" cy="1325520"/>
            <a:chOff x="838080" y="4125240"/>
            <a:chExt cx="6019920" cy="1325520"/>
          </a:xfrm>
        </p:grpSpPr>
        <p:sp>
          <p:nvSpPr>
            <p:cNvPr id="4" name="Freeform: Shape 3"/>
            <p:cNvSpPr/>
            <p:nvPr/>
          </p:nvSpPr>
          <p:spPr>
            <a:xfrm>
              <a:off x="838080" y="4125240"/>
              <a:ext cx="6019919" cy="1325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sunny and humidity = high then play = no</a:t>
              </a:r>
            </a:p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rainy and windy = true then play = no</a:t>
              </a:r>
            </a:p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overcast then play = yes</a:t>
              </a:r>
            </a:p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then play = yes</a:t>
              </a:r>
            </a:p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none of the above then play = yes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4125240"/>
              <a:ext cx="6019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5450759"/>
              <a:ext cx="6019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4125240"/>
              <a:ext cx="0" cy="1325519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6858000" y="4125240"/>
              <a:ext cx="0" cy="1325519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62280" y="5191920"/>
            <a:ext cx="6019920" cy="1325520"/>
            <a:chOff x="2438280" y="5191920"/>
            <a:chExt cx="6019920" cy="1325520"/>
          </a:xfrm>
        </p:grpSpPr>
        <p:sp>
          <p:nvSpPr>
            <p:cNvPr id="10" name="Freeform: Shape 9"/>
            <p:cNvSpPr/>
            <p:nvPr/>
          </p:nvSpPr>
          <p:spPr>
            <a:xfrm>
              <a:off x="2438280" y="5191920"/>
              <a:ext cx="6019919" cy="1325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sunny and humidity &gt; 83 then play = no</a:t>
              </a:r>
            </a:p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rainy and windy = true then play = no</a:t>
              </a:r>
            </a:p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overcast then play = yes</a:t>
              </a:r>
            </a:p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&lt; 85 then play = no</a:t>
              </a:r>
            </a:p>
            <a:p>
              <a:pPr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none of the above then play = yes</a:t>
              </a: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2438280" y="5191920"/>
              <a:ext cx="6019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2438280" y="6517440"/>
              <a:ext cx="6019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2438280" y="5191920"/>
              <a:ext cx="0" cy="1325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8458200" y="5191920"/>
              <a:ext cx="0" cy="1325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362440" y="995400"/>
            <a:ext cx="6364441" cy="2438640"/>
            <a:chOff x="838439" y="995400"/>
            <a:chExt cx="6364441" cy="2438640"/>
          </a:xfrm>
        </p:grpSpPr>
        <p:sp>
          <p:nvSpPr>
            <p:cNvPr id="16" name="Freeform: Shape 15"/>
            <p:cNvSpPr/>
            <p:nvPr/>
          </p:nvSpPr>
          <p:spPr>
            <a:xfrm>
              <a:off x="5928120" y="25192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718880" y="251928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3383280" y="251928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2110680" y="25192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838439" y="25192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5928120" y="22147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718880" y="2214719"/>
              <a:ext cx="120887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3383280" y="2214719"/>
              <a:ext cx="13356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2110680" y="22147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838439" y="22147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928120" y="19098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718880" y="190980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3383280" y="190980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2110680" y="19098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838439" y="19098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5928120" y="16048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4718880" y="160488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383280" y="160488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110680" y="16048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838439" y="16048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5928120" y="13003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4718880" y="1300319"/>
              <a:ext cx="120887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3383280" y="1300319"/>
              <a:ext cx="13356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2110680" y="13003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838439" y="13003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5928120" y="9954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4718880" y="99540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3383280" y="99540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2110680" y="9954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838439" y="9954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838439" y="9954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7200360" y="9954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838439" y="1300319"/>
              <a:ext cx="6361921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838439" y="995400"/>
              <a:ext cx="6361921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5928120" y="25192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4718880" y="251928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3383280" y="251928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2110680" y="25192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838439" y="25192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5928120" y="22147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4718880" y="2214719"/>
              <a:ext cx="120887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3383280" y="2214719"/>
              <a:ext cx="13356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2110680" y="22147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838439" y="22147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5928120" y="19098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4718880" y="190980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3383280" y="190980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2110680" y="19098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838439" y="19098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5928120" y="16048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4718880" y="160488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3383280" y="160488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2110680" y="16048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838439" y="16048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5928120" y="13003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4718880" y="1300319"/>
              <a:ext cx="120887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3383280" y="1300319"/>
              <a:ext cx="13356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2110680" y="13003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838439" y="13003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5928120" y="9954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4718880" y="99540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3383280" y="99540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2110680" y="9954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838439" y="9954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838439" y="3434040"/>
              <a:ext cx="6361921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838439" y="9954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7200360" y="9954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838439" y="1300319"/>
              <a:ext cx="6361921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838439" y="995400"/>
              <a:ext cx="6361921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5" name="Freeform: Shape 84"/>
            <p:cNvSpPr/>
            <p:nvPr/>
          </p:nvSpPr>
          <p:spPr>
            <a:xfrm>
              <a:off x="5928120" y="25192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86" name="Freeform: Shape 85"/>
            <p:cNvSpPr/>
            <p:nvPr/>
          </p:nvSpPr>
          <p:spPr>
            <a:xfrm>
              <a:off x="4718880" y="251928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3383280" y="251928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88" name="Freeform: Shape 87"/>
            <p:cNvSpPr/>
            <p:nvPr/>
          </p:nvSpPr>
          <p:spPr>
            <a:xfrm>
              <a:off x="2110680" y="25192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838439" y="25192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5928120" y="22147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4718880" y="2214719"/>
              <a:ext cx="120887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3383280" y="2214719"/>
              <a:ext cx="13356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93" name="Freeform: Shape 92"/>
            <p:cNvSpPr/>
            <p:nvPr/>
          </p:nvSpPr>
          <p:spPr>
            <a:xfrm>
              <a:off x="2110680" y="22147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838439" y="22147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5" name="Freeform: Shape 94"/>
            <p:cNvSpPr/>
            <p:nvPr/>
          </p:nvSpPr>
          <p:spPr>
            <a:xfrm>
              <a:off x="5928120" y="19098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96" name="Freeform: Shape 95"/>
            <p:cNvSpPr/>
            <p:nvPr/>
          </p:nvSpPr>
          <p:spPr>
            <a:xfrm>
              <a:off x="4718880" y="190980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3383280" y="190980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98" name="Freeform: Shape 97"/>
            <p:cNvSpPr/>
            <p:nvPr/>
          </p:nvSpPr>
          <p:spPr>
            <a:xfrm>
              <a:off x="2110680" y="19098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99" name="Freeform: Shape 98"/>
            <p:cNvSpPr/>
            <p:nvPr/>
          </p:nvSpPr>
          <p:spPr>
            <a:xfrm>
              <a:off x="838439" y="19098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0" name="Freeform: Shape 99"/>
            <p:cNvSpPr/>
            <p:nvPr/>
          </p:nvSpPr>
          <p:spPr>
            <a:xfrm>
              <a:off x="5928120" y="16048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01" name="Freeform: Shape 100"/>
            <p:cNvSpPr/>
            <p:nvPr/>
          </p:nvSpPr>
          <p:spPr>
            <a:xfrm>
              <a:off x="4718880" y="160488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3383280" y="160488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03" name="Freeform: Shape 102"/>
            <p:cNvSpPr/>
            <p:nvPr/>
          </p:nvSpPr>
          <p:spPr>
            <a:xfrm>
              <a:off x="2110680" y="16048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04" name="Freeform: Shape 103"/>
            <p:cNvSpPr/>
            <p:nvPr/>
          </p:nvSpPr>
          <p:spPr>
            <a:xfrm>
              <a:off x="838439" y="160488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5" name="Freeform: Shape 104"/>
            <p:cNvSpPr/>
            <p:nvPr/>
          </p:nvSpPr>
          <p:spPr>
            <a:xfrm>
              <a:off x="5928120" y="13003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06" name="Freeform: Shape 105"/>
            <p:cNvSpPr/>
            <p:nvPr/>
          </p:nvSpPr>
          <p:spPr>
            <a:xfrm>
              <a:off x="4718880" y="1300319"/>
              <a:ext cx="120887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7" name="Freeform: Shape 106"/>
            <p:cNvSpPr/>
            <p:nvPr/>
          </p:nvSpPr>
          <p:spPr>
            <a:xfrm>
              <a:off x="3383280" y="1300319"/>
              <a:ext cx="13356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08" name="Freeform: Shape 107"/>
            <p:cNvSpPr/>
            <p:nvPr/>
          </p:nvSpPr>
          <p:spPr>
            <a:xfrm>
              <a:off x="2110680" y="13003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09" name="Freeform: Shape 108"/>
            <p:cNvSpPr/>
            <p:nvPr/>
          </p:nvSpPr>
          <p:spPr>
            <a:xfrm>
              <a:off x="838439" y="1300319"/>
              <a:ext cx="127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10" name="Freeform: Shape 109"/>
            <p:cNvSpPr/>
            <p:nvPr/>
          </p:nvSpPr>
          <p:spPr>
            <a:xfrm>
              <a:off x="5928120" y="9954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1" name="Freeform: Shape 110"/>
            <p:cNvSpPr/>
            <p:nvPr/>
          </p:nvSpPr>
          <p:spPr>
            <a:xfrm>
              <a:off x="4718880" y="99540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12" name="Freeform: Shape 111"/>
            <p:cNvSpPr/>
            <p:nvPr/>
          </p:nvSpPr>
          <p:spPr>
            <a:xfrm>
              <a:off x="3383280" y="99540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13" name="Freeform: Shape 112"/>
            <p:cNvSpPr/>
            <p:nvPr/>
          </p:nvSpPr>
          <p:spPr>
            <a:xfrm>
              <a:off x="2110680" y="9954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114" name="Freeform: Shape 113"/>
            <p:cNvSpPr/>
            <p:nvPr/>
          </p:nvSpPr>
          <p:spPr>
            <a:xfrm>
              <a:off x="838439" y="9954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838439" y="995400"/>
              <a:ext cx="0" cy="24386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838439" y="1300319"/>
              <a:ext cx="6361921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838439" y="995400"/>
              <a:ext cx="6361921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Freeform: Shape 117"/>
            <p:cNvSpPr/>
            <p:nvPr/>
          </p:nvSpPr>
          <p:spPr>
            <a:xfrm>
              <a:off x="5928120" y="28242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19" name="Freeform: Shape 118"/>
            <p:cNvSpPr/>
            <p:nvPr/>
          </p:nvSpPr>
          <p:spPr>
            <a:xfrm>
              <a:off x="4718880" y="282420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0" name="Freeform: Shape 119"/>
            <p:cNvSpPr/>
            <p:nvPr/>
          </p:nvSpPr>
          <p:spPr>
            <a:xfrm>
              <a:off x="3383280" y="282420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1" name="Freeform: Shape 120"/>
            <p:cNvSpPr/>
            <p:nvPr/>
          </p:nvSpPr>
          <p:spPr>
            <a:xfrm>
              <a:off x="2110680" y="28242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2" name="Freeform: Shape 121"/>
            <p:cNvSpPr/>
            <p:nvPr/>
          </p:nvSpPr>
          <p:spPr>
            <a:xfrm>
              <a:off x="838439" y="28242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3" name="Freeform: Shape 122"/>
            <p:cNvSpPr/>
            <p:nvPr/>
          </p:nvSpPr>
          <p:spPr>
            <a:xfrm>
              <a:off x="5928120" y="28242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4" name="Freeform: Shape 123"/>
            <p:cNvSpPr/>
            <p:nvPr/>
          </p:nvSpPr>
          <p:spPr>
            <a:xfrm>
              <a:off x="4718880" y="282420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3383280" y="282420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2110680" y="28242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838439" y="28242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5928120" y="28242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718880" y="282420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3383280" y="282420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31" name="Freeform: Shape 130"/>
            <p:cNvSpPr/>
            <p:nvPr/>
          </p:nvSpPr>
          <p:spPr>
            <a:xfrm>
              <a:off x="2110680" y="28242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32" name="Freeform: Shape 131"/>
            <p:cNvSpPr/>
            <p:nvPr/>
          </p:nvSpPr>
          <p:spPr>
            <a:xfrm>
              <a:off x="838439" y="282420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33" name="Freeform: Shape 132"/>
            <p:cNvSpPr/>
            <p:nvPr/>
          </p:nvSpPr>
          <p:spPr>
            <a:xfrm>
              <a:off x="5928120" y="312912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4718880" y="312912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3383280" y="312912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6" name="Freeform: Shape 135"/>
            <p:cNvSpPr/>
            <p:nvPr/>
          </p:nvSpPr>
          <p:spPr>
            <a:xfrm>
              <a:off x="2110680" y="312912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7" name="Freeform: Shape 136"/>
            <p:cNvSpPr/>
            <p:nvPr/>
          </p:nvSpPr>
          <p:spPr>
            <a:xfrm>
              <a:off x="838439" y="312912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8" name="Freeform: Shape 137"/>
            <p:cNvSpPr/>
            <p:nvPr/>
          </p:nvSpPr>
          <p:spPr>
            <a:xfrm>
              <a:off x="5928120" y="312912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9" name="Freeform: Shape 138"/>
            <p:cNvSpPr/>
            <p:nvPr/>
          </p:nvSpPr>
          <p:spPr>
            <a:xfrm>
              <a:off x="4718880" y="312912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0" name="Freeform: Shape 139"/>
            <p:cNvSpPr/>
            <p:nvPr/>
          </p:nvSpPr>
          <p:spPr>
            <a:xfrm>
              <a:off x="3383280" y="312912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1" name="Freeform: Shape 140"/>
            <p:cNvSpPr/>
            <p:nvPr/>
          </p:nvSpPr>
          <p:spPr>
            <a:xfrm>
              <a:off x="2110680" y="312912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2" name="Freeform: Shape 141"/>
            <p:cNvSpPr/>
            <p:nvPr/>
          </p:nvSpPr>
          <p:spPr>
            <a:xfrm>
              <a:off x="838439" y="312912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3" name="Freeform: Shape 142"/>
            <p:cNvSpPr/>
            <p:nvPr/>
          </p:nvSpPr>
          <p:spPr>
            <a:xfrm>
              <a:off x="5928120" y="312912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4" name="Freeform: Shape 143"/>
            <p:cNvSpPr/>
            <p:nvPr/>
          </p:nvSpPr>
          <p:spPr>
            <a:xfrm>
              <a:off x="4718880" y="312912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5" name="Freeform: Shape 144"/>
            <p:cNvSpPr/>
            <p:nvPr/>
          </p:nvSpPr>
          <p:spPr>
            <a:xfrm>
              <a:off x="3383280" y="312912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6" name="Freeform: Shape 145"/>
            <p:cNvSpPr/>
            <p:nvPr/>
          </p:nvSpPr>
          <p:spPr>
            <a:xfrm>
              <a:off x="2110680" y="312912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7" name="Freeform: Shape 146"/>
            <p:cNvSpPr/>
            <p:nvPr/>
          </p:nvSpPr>
          <p:spPr>
            <a:xfrm>
              <a:off x="838439" y="312912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8" name="Freeform: Shape 147"/>
            <p:cNvSpPr/>
            <p:nvPr/>
          </p:nvSpPr>
          <p:spPr>
            <a:xfrm>
              <a:off x="5928120" y="251964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9" name="Freeform: Shape 148"/>
            <p:cNvSpPr/>
            <p:nvPr/>
          </p:nvSpPr>
          <p:spPr>
            <a:xfrm>
              <a:off x="4718880" y="251964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0" name="Freeform: Shape 149"/>
            <p:cNvSpPr/>
            <p:nvPr/>
          </p:nvSpPr>
          <p:spPr>
            <a:xfrm>
              <a:off x="3383280" y="251964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1" name="Freeform: Shape 150"/>
            <p:cNvSpPr/>
            <p:nvPr/>
          </p:nvSpPr>
          <p:spPr>
            <a:xfrm>
              <a:off x="2110680" y="251964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2" name="Freeform: Shape 151"/>
            <p:cNvSpPr/>
            <p:nvPr/>
          </p:nvSpPr>
          <p:spPr>
            <a:xfrm>
              <a:off x="838439" y="251964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3" name="Freeform: Shape 152"/>
            <p:cNvSpPr/>
            <p:nvPr/>
          </p:nvSpPr>
          <p:spPr>
            <a:xfrm>
              <a:off x="5928120" y="251964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4" name="Freeform: Shape 153"/>
            <p:cNvSpPr/>
            <p:nvPr/>
          </p:nvSpPr>
          <p:spPr>
            <a:xfrm>
              <a:off x="4718880" y="251964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5" name="Freeform: Shape 154"/>
            <p:cNvSpPr/>
            <p:nvPr/>
          </p:nvSpPr>
          <p:spPr>
            <a:xfrm>
              <a:off x="3383280" y="251964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6" name="Freeform: Shape 155"/>
            <p:cNvSpPr/>
            <p:nvPr/>
          </p:nvSpPr>
          <p:spPr>
            <a:xfrm>
              <a:off x="2110680" y="251964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7" name="Freeform: Shape 156"/>
            <p:cNvSpPr/>
            <p:nvPr/>
          </p:nvSpPr>
          <p:spPr>
            <a:xfrm>
              <a:off x="838439" y="251964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8" name="Freeform: Shape 157"/>
            <p:cNvSpPr/>
            <p:nvPr/>
          </p:nvSpPr>
          <p:spPr>
            <a:xfrm>
              <a:off x="5928120" y="251964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9" name="Freeform: Shape 158"/>
            <p:cNvSpPr/>
            <p:nvPr/>
          </p:nvSpPr>
          <p:spPr>
            <a:xfrm>
              <a:off x="4718880" y="2519640"/>
              <a:ext cx="12088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60" name="Freeform: Shape 159"/>
            <p:cNvSpPr/>
            <p:nvPr/>
          </p:nvSpPr>
          <p:spPr>
            <a:xfrm>
              <a:off x="3383280" y="2519640"/>
              <a:ext cx="13356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1" name="Freeform: Shape 160"/>
            <p:cNvSpPr/>
            <p:nvPr/>
          </p:nvSpPr>
          <p:spPr>
            <a:xfrm>
              <a:off x="2110680" y="251964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2" name="Freeform: Shape 161"/>
            <p:cNvSpPr/>
            <p:nvPr/>
          </p:nvSpPr>
          <p:spPr>
            <a:xfrm>
              <a:off x="838439" y="2519640"/>
              <a:ext cx="127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algn="ctr" hangingPunct="0">
                <a:spcBef>
                  <a:spcPts val="349"/>
                </a:spcBef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7200360" y="995400"/>
              <a:ext cx="2520" cy="24386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838439" y="995400"/>
              <a:ext cx="2520" cy="24386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hangingPunct="0"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65" name="Freeform: Shape 164"/>
          <p:cNvSpPr/>
          <p:nvPr/>
        </p:nvSpPr>
        <p:spPr>
          <a:xfrm>
            <a:off x="9093360" y="312875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166" name="Freeform: Shape 165"/>
          <p:cNvSpPr/>
          <p:nvPr/>
        </p:nvSpPr>
        <p:spPr>
          <a:xfrm>
            <a:off x="7884121" y="3128759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167" name="Freeform: Shape 166"/>
          <p:cNvSpPr/>
          <p:nvPr/>
        </p:nvSpPr>
        <p:spPr>
          <a:xfrm>
            <a:off x="6548520" y="3128759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168" name="Freeform: Shape 167"/>
          <p:cNvSpPr/>
          <p:nvPr/>
        </p:nvSpPr>
        <p:spPr>
          <a:xfrm>
            <a:off x="5275920" y="312875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169" name="Freeform: Shape 168"/>
          <p:cNvSpPr/>
          <p:nvPr/>
        </p:nvSpPr>
        <p:spPr>
          <a:xfrm>
            <a:off x="4003680" y="312875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170" name="Freeform: Shape 169"/>
          <p:cNvSpPr/>
          <p:nvPr/>
        </p:nvSpPr>
        <p:spPr>
          <a:xfrm>
            <a:off x="9093360" y="28242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171" name="Freeform: Shape 170"/>
          <p:cNvSpPr/>
          <p:nvPr/>
        </p:nvSpPr>
        <p:spPr>
          <a:xfrm>
            <a:off x="7884121" y="2824200"/>
            <a:ext cx="120887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172" name="Freeform: Shape 171"/>
          <p:cNvSpPr/>
          <p:nvPr/>
        </p:nvSpPr>
        <p:spPr>
          <a:xfrm>
            <a:off x="6548520" y="2824200"/>
            <a:ext cx="13356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173" name="Freeform: Shape 172"/>
          <p:cNvSpPr/>
          <p:nvPr/>
        </p:nvSpPr>
        <p:spPr>
          <a:xfrm>
            <a:off x="5275920" y="28242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174" name="Freeform: Shape 173"/>
          <p:cNvSpPr/>
          <p:nvPr/>
        </p:nvSpPr>
        <p:spPr>
          <a:xfrm>
            <a:off x="4003680" y="28242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175" name="Freeform: Shape 174"/>
          <p:cNvSpPr/>
          <p:nvPr/>
        </p:nvSpPr>
        <p:spPr>
          <a:xfrm>
            <a:off x="9093360" y="25192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176" name="Freeform: Shape 175"/>
          <p:cNvSpPr/>
          <p:nvPr/>
        </p:nvSpPr>
        <p:spPr>
          <a:xfrm>
            <a:off x="7884121" y="251928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177" name="Freeform: Shape 176"/>
          <p:cNvSpPr/>
          <p:nvPr/>
        </p:nvSpPr>
        <p:spPr>
          <a:xfrm>
            <a:off x="6548520" y="251928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178" name="Freeform: Shape 177"/>
          <p:cNvSpPr/>
          <p:nvPr/>
        </p:nvSpPr>
        <p:spPr>
          <a:xfrm>
            <a:off x="5275920" y="25192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  </a:t>
            </a:r>
          </a:p>
        </p:txBody>
      </p:sp>
      <p:sp>
        <p:nvSpPr>
          <p:cNvPr id="179" name="Freeform: Shape 178"/>
          <p:cNvSpPr/>
          <p:nvPr/>
        </p:nvSpPr>
        <p:spPr>
          <a:xfrm>
            <a:off x="4003680" y="25192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180" name="Freeform: Shape 179"/>
          <p:cNvSpPr/>
          <p:nvPr/>
        </p:nvSpPr>
        <p:spPr>
          <a:xfrm>
            <a:off x="9093360" y="221436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181" name="Freeform: Shape 180"/>
          <p:cNvSpPr/>
          <p:nvPr/>
        </p:nvSpPr>
        <p:spPr>
          <a:xfrm>
            <a:off x="7884121" y="221436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182" name="Freeform: Shape 181"/>
          <p:cNvSpPr/>
          <p:nvPr/>
        </p:nvSpPr>
        <p:spPr>
          <a:xfrm>
            <a:off x="6548520" y="221436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183" name="Freeform: Shape 182"/>
          <p:cNvSpPr/>
          <p:nvPr/>
        </p:nvSpPr>
        <p:spPr>
          <a:xfrm>
            <a:off x="5275920" y="221436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184" name="Freeform: Shape 183"/>
          <p:cNvSpPr/>
          <p:nvPr/>
        </p:nvSpPr>
        <p:spPr>
          <a:xfrm>
            <a:off x="4003680" y="221436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185" name="Freeform: Shape 184"/>
          <p:cNvSpPr/>
          <p:nvPr/>
        </p:nvSpPr>
        <p:spPr>
          <a:xfrm>
            <a:off x="9093360" y="19098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186" name="Freeform: Shape 185"/>
          <p:cNvSpPr/>
          <p:nvPr/>
        </p:nvSpPr>
        <p:spPr>
          <a:xfrm>
            <a:off x="7884121" y="1909800"/>
            <a:ext cx="120887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187" name="Freeform: Shape 186"/>
          <p:cNvSpPr/>
          <p:nvPr/>
        </p:nvSpPr>
        <p:spPr>
          <a:xfrm>
            <a:off x="6548520" y="1909800"/>
            <a:ext cx="13356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188" name="Freeform: Shape 187"/>
          <p:cNvSpPr/>
          <p:nvPr/>
        </p:nvSpPr>
        <p:spPr>
          <a:xfrm>
            <a:off x="5275920" y="19098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189" name="Freeform: Shape 188"/>
          <p:cNvSpPr/>
          <p:nvPr/>
        </p:nvSpPr>
        <p:spPr>
          <a:xfrm>
            <a:off x="4003680" y="19098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190" name="Freeform: Shape 189"/>
          <p:cNvSpPr/>
          <p:nvPr/>
        </p:nvSpPr>
        <p:spPr>
          <a:xfrm>
            <a:off x="9093360" y="16048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Play</a:t>
            </a:r>
          </a:p>
        </p:txBody>
      </p:sp>
      <p:sp>
        <p:nvSpPr>
          <p:cNvPr id="191" name="Freeform: Shape 190"/>
          <p:cNvSpPr/>
          <p:nvPr/>
        </p:nvSpPr>
        <p:spPr>
          <a:xfrm>
            <a:off x="7884121" y="160488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Windy</a:t>
            </a:r>
          </a:p>
        </p:txBody>
      </p:sp>
      <p:sp>
        <p:nvSpPr>
          <p:cNvPr id="192" name="Freeform: Shape 191"/>
          <p:cNvSpPr/>
          <p:nvPr/>
        </p:nvSpPr>
        <p:spPr>
          <a:xfrm>
            <a:off x="6548520" y="160488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Humidity</a:t>
            </a:r>
          </a:p>
        </p:txBody>
      </p:sp>
      <p:sp>
        <p:nvSpPr>
          <p:cNvPr id="193" name="Freeform: Shape 192"/>
          <p:cNvSpPr/>
          <p:nvPr/>
        </p:nvSpPr>
        <p:spPr>
          <a:xfrm>
            <a:off x="5275920" y="16048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Temperature</a:t>
            </a:r>
          </a:p>
        </p:txBody>
      </p:sp>
      <p:sp>
        <p:nvSpPr>
          <p:cNvPr id="194" name="Freeform: Shape 193"/>
          <p:cNvSpPr/>
          <p:nvPr/>
        </p:nvSpPr>
        <p:spPr>
          <a:xfrm>
            <a:off x="4003680" y="16048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Outlook</a:t>
            </a:r>
          </a:p>
        </p:txBody>
      </p:sp>
      <p:sp>
        <p:nvSpPr>
          <p:cNvPr id="195" name="Straight Connector 194"/>
          <p:cNvSpPr/>
          <p:nvPr/>
        </p:nvSpPr>
        <p:spPr>
          <a:xfrm>
            <a:off x="4003680" y="1604881"/>
            <a:ext cx="0" cy="1828799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96" name="Straight Connector 195"/>
          <p:cNvSpPr/>
          <p:nvPr/>
        </p:nvSpPr>
        <p:spPr>
          <a:xfrm>
            <a:off x="10365600" y="1604881"/>
            <a:ext cx="0" cy="1828799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97" name="Straight Connector 196"/>
          <p:cNvSpPr/>
          <p:nvPr/>
        </p:nvSpPr>
        <p:spPr>
          <a:xfrm>
            <a:off x="4003680" y="1909800"/>
            <a:ext cx="636192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98" name="Straight Connector 197"/>
          <p:cNvSpPr/>
          <p:nvPr/>
        </p:nvSpPr>
        <p:spPr>
          <a:xfrm>
            <a:off x="4003680" y="1604880"/>
            <a:ext cx="636192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99" name="Freeform: Shape 198"/>
          <p:cNvSpPr/>
          <p:nvPr/>
        </p:nvSpPr>
        <p:spPr>
          <a:xfrm>
            <a:off x="9093360" y="312875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00" name="Freeform: Shape 199"/>
          <p:cNvSpPr/>
          <p:nvPr/>
        </p:nvSpPr>
        <p:spPr>
          <a:xfrm>
            <a:off x="7884121" y="3128759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01" name="Freeform: Shape 200"/>
          <p:cNvSpPr/>
          <p:nvPr/>
        </p:nvSpPr>
        <p:spPr>
          <a:xfrm>
            <a:off x="6548520" y="3128759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02" name="Freeform: Shape 201"/>
          <p:cNvSpPr/>
          <p:nvPr/>
        </p:nvSpPr>
        <p:spPr>
          <a:xfrm>
            <a:off x="5275920" y="312875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03" name="Freeform: Shape 202"/>
          <p:cNvSpPr/>
          <p:nvPr/>
        </p:nvSpPr>
        <p:spPr>
          <a:xfrm>
            <a:off x="4003680" y="312875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04" name="Freeform: Shape 203"/>
          <p:cNvSpPr/>
          <p:nvPr/>
        </p:nvSpPr>
        <p:spPr>
          <a:xfrm>
            <a:off x="9093360" y="28242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205" name="Freeform: Shape 204"/>
          <p:cNvSpPr/>
          <p:nvPr/>
        </p:nvSpPr>
        <p:spPr>
          <a:xfrm>
            <a:off x="7884121" y="2824200"/>
            <a:ext cx="120887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206" name="Freeform: Shape 205"/>
          <p:cNvSpPr/>
          <p:nvPr/>
        </p:nvSpPr>
        <p:spPr>
          <a:xfrm>
            <a:off x="6548520" y="2824200"/>
            <a:ext cx="13356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207" name="Freeform: Shape 206"/>
          <p:cNvSpPr/>
          <p:nvPr/>
        </p:nvSpPr>
        <p:spPr>
          <a:xfrm>
            <a:off x="5275920" y="28242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208" name="Freeform: Shape 207"/>
          <p:cNvSpPr/>
          <p:nvPr/>
        </p:nvSpPr>
        <p:spPr>
          <a:xfrm>
            <a:off x="4003680" y="28242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209" name="Freeform: Shape 208"/>
          <p:cNvSpPr/>
          <p:nvPr/>
        </p:nvSpPr>
        <p:spPr>
          <a:xfrm>
            <a:off x="9093360" y="25192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210" name="Freeform: Shape 209"/>
          <p:cNvSpPr/>
          <p:nvPr/>
        </p:nvSpPr>
        <p:spPr>
          <a:xfrm>
            <a:off x="7884121" y="251928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211" name="Freeform: Shape 210"/>
          <p:cNvSpPr/>
          <p:nvPr/>
        </p:nvSpPr>
        <p:spPr>
          <a:xfrm>
            <a:off x="6548520" y="251928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212" name="Freeform: Shape 211"/>
          <p:cNvSpPr/>
          <p:nvPr/>
        </p:nvSpPr>
        <p:spPr>
          <a:xfrm>
            <a:off x="5275920" y="25192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  </a:t>
            </a:r>
          </a:p>
        </p:txBody>
      </p:sp>
      <p:sp>
        <p:nvSpPr>
          <p:cNvPr id="213" name="Freeform: Shape 212"/>
          <p:cNvSpPr/>
          <p:nvPr/>
        </p:nvSpPr>
        <p:spPr>
          <a:xfrm>
            <a:off x="4003680" y="25192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214" name="Freeform: Shape 213"/>
          <p:cNvSpPr/>
          <p:nvPr/>
        </p:nvSpPr>
        <p:spPr>
          <a:xfrm>
            <a:off x="9093360" y="221436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15" name="Freeform: Shape 214"/>
          <p:cNvSpPr/>
          <p:nvPr/>
        </p:nvSpPr>
        <p:spPr>
          <a:xfrm>
            <a:off x="7884121" y="221436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216" name="Freeform: Shape 215"/>
          <p:cNvSpPr/>
          <p:nvPr/>
        </p:nvSpPr>
        <p:spPr>
          <a:xfrm>
            <a:off x="6548520" y="221436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217" name="Freeform: Shape 216"/>
          <p:cNvSpPr/>
          <p:nvPr/>
        </p:nvSpPr>
        <p:spPr>
          <a:xfrm>
            <a:off x="5275920" y="221436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218" name="Freeform: Shape 217"/>
          <p:cNvSpPr/>
          <p:nvPr/>
        </p:nvSpPr>
        <p:spPr>
          <a:xfrm>
            <a:off x="4003680" y="221436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219" name="Freeform: Shape 218"/>
          <p:cNvSpPr/>
          <p:nvPr/>
        </p:nvSpPr>
        <p:spPr>
          <a:xfrm>
            <a:off x="9093360" y="19098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20" name="Freeform: Shape 219"/>
          <p:cNvSpPr/>
          <p:nvPr/>
        </p:nvSpPr>
        <p:spPr>
          <a:xfrm>
            <a:off x="7884121" y="1909800"/>
            <a:ext cx="120887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221" name="Freeform: Shape 220"/>
          <p:cNvSpPr/>
          <p:nvPr/>
        </p:nvSpPr>
        <p:spPr>
          <a:xfrm>
            <a:off x="6548520" y="1909800"/>
            <a:ext cx="13356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222" name="Freeform: Shape 221"/>
          <p:cNvSpPr/>
          <p:nvPr/>
        </p:nvSpPr>
        <p:spPr>
          <a:xfrm>
            <a:off x="5275920" y="19098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223" name="Freeform: Shape 222"/>
          <p:cNvSpPr/>
          <p:nvPr/>
        </p:nvSpPr>
        <p:spPr>
          <a:xfrm>
            <a:off x="4003680" y="19098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224" name="Freeform: Shape 223"/>
          <p:cNvSpPr/>
          <p:nvPr/>
        </p:nvSpPr>
        <p:spPr>
          <a:xfrm>
            <a:off x="9093360" y="16048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Play</a:t>
            </a:r>
          </a:p>
        </p:txBody>
      </p:sp>
      <p:sp>
        <p:nvSpPr>
          <p:cNvPr id="225" name="Freeform: Shape 224"/>
          <p:cNvSpPr/>
          <p:nvPr/>
        </p:nvSpPr>
        <p:spPr>
          <a:xfrm>
            <a:off x="7884121" y="160488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Windy</a:t>
            </a:r>
          </a:p>
        </p:txBody>
      </p:sp>
      <p:sp>
        <p:nvSpPr>
          <p:cNvPr id="226" name="Freeform: Shape 225"/>
          <p:cNvSpPr/>
          <p:nvPr/>
        </p:nvSpPr>
        <p:spPr>
          <a:xfrm>
            <a:off x="6548520" y="160488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Humidity</a:t>
            </a:r>
          </a:p>
        </p:txBody>
      </p:sp>
      <p:sp>
        <p:nvSpPr>
          <p:cNvPr id="227" name="Freeform: Shape 226"/>
          <p:cNvSpPr/>
          <p:nvPr/>
        </p:nvSpPr>
        <p:spPr>
          <a:xfrm>
            <a:off x="5275920" y="16048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Temperature</a:t>
            </a:r>
          </a:p>
        </p:txBody>
      </p:sp>
      <p:sp>
        <p:nvSpPr>
          <p:cNvPr id="228" name="Freeform: Shape 227"/>
          <p:cNvSpPr/>
          <p:nvPr/>
        </p:nvSpPr>
        <p:spPr>
          <a:xfrm>
            <a:off x="4003680" y="16048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Outlook</a:t>
            </a:r>
          </a:p>
        </p:txBody>
      </p:sp>
      <p:sp>
        <p:nvSpPr>
          <p:cNvPr id="229" name="Straight Connector 228"/>
          <p:cNvSpPr/>
          <p:nvPr/>
        </p:nvSpPr>
        <p:spPr>
          <a:xfrm>
            <a:off x="4003680" y="4043519"/>
            <a:ext cx="636192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0" name="Straight Connector 229"/>
          <p:cNvSpPr/>
          <p:nvPr/>
        </p:nvSpPr>
        <p:spPr>
          <a:xfrm>
            <a:off x="4003680" y="1604881"/>
            <a:ext cx="0" cy="1828799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1" name="Straight Connector 230"/>
          <p:cNvSpPr/>
          <p:nvPr/>
        </p:nvSpPr>
        <p:spPr>
          <a:xfrm>
            <a:off x="10365600" y="1604881"/>
            <a:ext cx="0" cy="1828799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2" name="Straight Connector 231"/>
          <p:cNvSpPr/>
          <p:nvPr/>
        </p:nvSpPr>
        <p:spPr>
          <a:xfrm>
            <a:off x="4003680" y="1909800"/>
            <a:ext cx="636192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3" name="Straight Connector 232"/>
          <p:cNvSpPr/>
          <p:nvPr/>
        </p:nvSpPr>
        <p:spPr>
          <a:xfrm>
            <a:off x="4003680" y="1604880"/>
            <a:ext cx="636192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4" name="Freeform: Shape 233"/>
          <p:cNvSpPr/>
          <p:nvPr/>
        </p:nvSpPr>
        <p:spPr>
          <a:xfrm>
            <a:off x="9093360" y="312875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35" name="Freeform: Shape 234"/>
          <p:cNvSpPr/>
          <p:nvPr/>
        </p:nvSpPr>
        <p:spPr>
          <a:xfrm>
            <a:off x="7884121" y="3128759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36" name="Freeform: Shape 235"/>
          <p:cNvSpPr/>
          <p:nvPr/>
        </p:nvSpPr>
        <p:spPr>
          <a:xfrm>
            <a:off x="6548520" y="3128759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37" name="Freeform: Shape 236"/>
          <p:cNvSpPr/>
          <p:nvPr/>
        </p:nvSpPr>
        <p:spPr>
          <a:xfrm>
            <a:off x="5275920" y="312875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38" name="Freeform: Shape 237"/>
          <p:cNvSpPr/>
          <p:nvPr/>
        </p:nvSpPr>
        <p:spPr>
          <a:xfrm>
            <a:off x="4003680" y="312875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39" name="Freeform: Shape 238"/>
          <p:cNvSpPr/>
          <p:nvPr/>
        </p:nvSpPr>
        <p:spPr>
          <a:xfrm>
            <a:off x="9093360" y="28242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240" name="Freeform: Shape 239"/>
          <p:cNvSpPr/>
          <p:nvPr/>
        </p:nvSpPr>
        <p:spPr>
          <a:xfrm>
            <a:off x="7884121" y="2824200"/>
            <a:ext cx="120887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241" name="Freeform: Shape 240"/>
          <p:cNvSpPr/>
          <p:nvPr/>
        </p:nvSpPr>
        <p:spPr>
          <a:xfrm>
            <a:off x="6548520" y="2824200"/>
            <a:ext cx="13356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96</a:t>
            </a:r>
          </a:p>
        </p:txBody>
      </p:sp>
      <p:sp>
        <p:nvSpPr>
          <p:cNvPr id="242" name="Freeform: Shape 241"/>
          <p:cNvSpPr/>
          <p:nvPr/>
        </p:nvSpPr>
        <p:spPr>
          <a:xfrm>
            <a:off x="5275920" y="28242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70</a:t>
            </a:r>
          </a:p>
        </p:txBody>
      </p:sp>
      <p:sp>
        <p:nvSpPr>
          <p:cNvPr id="243" name="Freeform: Shape 242"/>
          <p:cNvSpPr/>
          <p:nvPr/>
        </p:nvSpPr>
        <p:spPr>
          <a:xfrm>
            <a:off x="4003680" y="28242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244" name="Freeform: Shape 243"/>
          <p:cNvSpPr/>
          <p:nvPr/>
        </p:nvSpPr>
        <p:spPr>
          <a:xfrm>
            <a:off x="9093360" y="25192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245" name="Freeform: Shape 244"/>
          <p:cNvSpPr/>
          <p:nvPr/>
        </p:nvSpPr>
        <p:spPr>
          <a:xfrm>
            <a:off x="7884121" y="251928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246" name="Freeform: Shape 245"/>
          <p:cNvSpPr/>
          <p:nvPr/>
        </p:nvSpPr>
        <p:spPr>
          <a:xfrm>
            <a:off x="6548520" y="251928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86</a:t>
            </a:r>
          </a:p>
        </p:txBody>
      </p:sp>
      <p:sp>
        <p:nvSpPr>
          <p:cNvPr id="247" name="Freeform: Shape 246"/>
          <p:cNvSpPr/>
          <p:nvPr/>
        </p:nvSpPr>
        <p:spPr>
          <a:xfrm>
            <a:off x="5275920" y="25192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83  </a:t>
            </a:r>
          </a:p>
        </p:txBody>
      </p:sp>
      <p:sp>
        <p:nvSpPr>
          <p:cNvPr id="248" name="Freeform: Shape 247"/>
          <p:cNvSpPr/>
          <p:nvPr/>
        </p:nvSpPr>
        <p:spPr>
          <a:xfrm>
            <a:off x="4003680" y="25192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249" name="Freeform: Shape 248"/>
          <p:cNvSpPr/>
          <p:nvPr/>
        </p:nvSpPr>
        <p:spPr>
          <a:xfrm>
            <a:off x="9093360" y="221436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50" name="Freeform: Shape 249"/>
          <p:cNvSpPr/>
          <p:nvPr/>
        </p:nvSpPr>
        <p:spPr>
          <a:xfrm>
            <a:off x="7884121" y="221436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251" name="Freeform: Shape 250"/>
          <p:cNvSpPr/>
          <p:nvPr/>
        </p:nvSpPr>
        <p:spPr>
          <a:xfrm>
            <a:off x="6548520" y="221436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90</a:t>
            </a:r>
          </a:p>
        </p:txBody>
      </p:sp>
      <p:sp>
        <p:nvSpPr>
          <p:cNvPr id="252" name="Freeform: Shape 251"/>
          <p:cNvSpPr/>
          <p:nvPr/>
        </p:nvSpPr>
        <p:spPr>
          <a:xfrm>
            <a:off x="5275920" y="221436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80</a:t>
            </a:r>
          </a:p>
        </p:txBody>
      </p:sp>
      <p:sp>
        <p:nvSpPr>
          <p:cNvPr id="253" name="Freeform: Shape 252"/>
          <p:cNvSpPr/>
          <p:nvPr/>
        </p:nvSpPr>
        <p:spPr>
          <a:xfrm>
            <a:off x="4003680" y="221436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254" name="Freeform: Shape 253"/>
          <p:cNvSpPr/>
          <p:nvPr/>
        </p:nvSpPr>
        <p:spPr>
          <a:xfrm>
            <a:off x="9093360" y="19098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55" name="Freeform: Shape 254"/>
          <p:cNvSpPr/>
          <p:nvPr/>
        </p:nvSpPr>
        <p:spPr>
          <a:xfrm>
            <a:off x="7884121" y="1909800"/>
            <a:ext cx="120887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256" name="Freeform: Shape 255"/>
          <p:cNvSpPr/>
          <p:nvPr/>
        </p:nvSpPr>
        <p:spPr>
          <a:xfrm>
            <a:off x="6548520" y="1909800"/>
            <a:ext cx="13356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85</a:t>
            </a:r>
          </a:p>
        </p:txBody>
      </p:sp>
      <p:sp>
        <p:nvSpPr>
          <p:cNvPr id="257" name="Freeform: Shape 256"/>
          <p:cNvSpPr/>
          <p:nvPr/>
        </p:nvSpPr>
        <p:spPr>
          <a:xfrm>
            <a:off x="5275920" y="19098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85</a:t>
            </a:r>
          </a:p>
        </p:txBody>
      </p:sp>
      <p:sp>
        <p:nvSpPr>
          <p:cNvPr id="258" name="Freeform: Shape 257"/>
          <p:cNvSpPr/>
          <p:nvPr/>
        </p:nvSpPr>
        <p:spPr>
          <a:xfrm>
            <a:off x="4003680" y="1909800"/>
            <a:ext cx="12722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259" name="Freeform: Shape 258"/>
          <p:cNvSpPr/>
          <p:nvPr/>
        </p:nvSpPr>
        <p:spPr>
          <a:xfrm>
            <a:off x="9093360" y="16048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Play</a:t>
            </a:r>
          </a:p>
        </p:txBody>
      </p:sp>
      <p:sp>
        <p:nvSpPr>
          <p:cNvPr id="260" name="Freeform: Shape 259"/>
          <p:cNvSpPr/>
          <p:nvPr/>
        </p:nvSpPr>
        <p:spPr>
          <a:xfrm>
            <a:off x="7884121" y="160488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Windy</a:t>
            </a:r>
          </a:p>
        </p:txBody>
      </p:sp>
      <p:sp>
        <p:nvSpPr>
          <p:cNvPr id="261" name="Freeform: Shape 260"/>
          <p:cNvSpPr/>
          <p:nvPr/>
        </p:nvSpPr>
        <p:spPr>
          <a:xfrm>
            <a:off x="6548520" y="160488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Humidity</a:t>
            </a:r>
          </a:p>
        </p:txBody>
      </p:sp>
      <p:sp>
        <p:nvSpPr>
          <p:cNvPr id="262" name="Freeform: Shape 261"/>
          <p:cNvSpPr/>
          <p:nvPr/>
        </p:nvSpPr>
        <p:spPr>
          <a:xfrm>
            <a:off x="5275920" y="16048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Temperature</a:t>
            </a:r>
          </a:p>
        </p:txBody>
      </p:sp>
      <p:sp>
        <p:nvSpPr>
          <p:cNvPr id="263" name="Freeform: Shape 262"/>
          <p:cNvSpPr/>
          <p:nvPr/>
        </p:nvSpPr>
        <p:spPr>
          <a:xfrm>
            <a:off x="4003680" y="160488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Outlook</a:t>
            </a:r>
          </a:p>
        </p:txBody>
      </p:sp>
      <p:sp>
        <p:nvSpPr>
          <p:cNvPr id="264" name="Straight Connector 263"/>
          <p:cNvSpPr/>
          <p:nvPr/>
        </p:nvSpPr>
        <p:spPr>
          <a:xfrm>
            <a:off x="4003680" y="1604881"/>
            <a:ext cx="0" cy="2438639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5" name="Straight Connector 264"/>
          <p:cNvSpPr/>
          <p:nvPr/>
        </p:nvSpPr>
        <p:spPr>
          <a:xfrm>
            <a:off x="4003680" y="1909800"/>
            <a:ext cx="636192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6" name="Straight Connector 265"/>
          <p:cNvSpPr/>
          <p:nvPr/>
        </p:nvSpPr>
        <p:spPr>
          <a:xfrm>
            <a:off x="4003680" y="1604880"/>
            <a:ext cx="636192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7" name="Freeform: Shape 266"/>
          <p:cNvSpPr/>
          <p:nvPr/>
        </p:nvSpPr>
        <p:spPr>
          <a:xfrm>
            <a:off x="9093360" y="343367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68" name="Freeform: Shape 267"/>
          <p:cNvSpPr/>
          <p:nvPr/>
        </p:nvSpPr>
        <p:spPr>
          <a:xfrm>
            <a:off x="7884121" y="3433679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69" name="Freeform: Shape 268"/>
          <p:cNvSpPr/>
          <p:nvPr/>
        </p:nvSpPr>
        <p:spPr>
          <a:xfrm>
            <a:off x="6548520" y="3433679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70" name="Freeform: Shape 269"/>
          <p:cNvSpPr/>
          <p:nvPr/>
        </p:nvSpPr>
        <p:spPr>
          <a:xfrm>
            <a:off x="5275920" y="343367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71" name="Freeform: Shape 270"/>
          <p:cNvSpPr/>
          <p:nvPr/>
        </p:nvSpPr>
        <p:spPr>
          <a:xfrm>
            <a:off x="4003680" y="343367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72" name="Freeform: Shape 271"/>
          <p:cNvSpPr/>
          <p:nvPr/>
        </p:nvSpPr>
        <p:spPr>
          <a:xfrm>
            <a:off x="9093360" y="343367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73" name="Freeform: Shape 272"/>
          <p:cNvSpPr/>
          <p:nvPr/>
        </p:nvSpPr>
        <p:spPr>
          <a:xfrm>
            <a:off x="7884121" y="3433679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74" name="Freeform: Shape 273"/>
          <p:cNvSpPr/>
          <p:nvPr/>
        </p:nvSpPr>
        <p:spPr>
          <a:xfrm>
            <a:off x="6548520" y="3433679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75" name="Freeform: Shape 274"/>
          <p:cNvSpPr/>
          <p:nvPr/>
        </p:nvSpPr>
        <p:spPr>
          <a:xfrm>
            <a:off x="5275920" y="343367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76" name="Freeform: Shape 275"/>
          <p:cNvSpPr/>
          <p:nvPr/>
        </p:nvSpPr>
        <p:spPr>
          <a:xfrm>
            <a:off x="4003680" y="343367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77" name="Freeform: Shape 276"/>
          <p:cNvSpPr/>
          <p:nvPr/>
        </p:nvSpPr>
        <p:spPr>
          <a:xfrm>
            <a:off x="9093360" y="343367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78" name="Freeform: Shape 277"/>
          <p:cNvSpPr/>
          <p:nvPr/>
        </p:nvSpPr>
        <p:spPr>
          <a:xfrm>
            <a:off x="7884121" y="3433679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279" name="Freeform: Shape 278"/>
          <p:cNvSpPr/>
          <p:nvPr/>
        </p:nvSpPr>
        <p:spPr>
          <a:xfrm>
            <a:off x="6548520" y="3433679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70</a:t>
            </a:r>
          </a:p>
        </p:txBody>
      </p:sp>
      <p:sp>
        <p:nvSpPr>
          <p:cNvPr id="280" name="Freeform: Shape 279"/>
          <p:cNvSpPr/>
          <p:nvPr/>
        </p:nvSpPr>
        <p:spPr>
          <a:xfrm>
            <a:off x="5275920" y="343367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65</a:t>
            </a:r>
          </a:p>
        </p:txBody>
      </p:sp>
      <p:sp>
        <p:nvSpPr>
          <p:cNvPr id="281" name="Freeform: Shape 280"/>
          <p:cNvSpPr/>
          <p:nvPr/>
        </p:nvSpPr>
        <p:spPr>
          <a:xfrm>
            <a:off x="4003680" y="3433679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282" name="Freeform: Shape 281"/>
          <p:cNvSpPr/>
          <p:nvPr/>
        </p:nvSpPr>
        <p:spPr>
          <a:xfrm>
            <a:off x="9093360" y="373860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83" name="Freeform: Shape 282"/>
          <p:cNvSpPr/>
          <p:nvPr/>
        </p:nvSpPr>
        <p:spPr>
          <a:xfrm>
            <a:off x="7884121" y="373860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84" name="Freeform: Shape 283"/>
          <p:cNvSpPr/>
          <p:nvPr/>
        </p:nvSpPr>
        <p:spPr>
          <a:xfrm>
            <a:off x="6548520" y="373860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85" name="Freeform: Shape 284"/>
          <p:cNvSpPr/>
          <p:nvPr/>
        </p:nvSpPr>
        <p:spPr>
          <a:xfrm>
            <a:off x="5275920" y="373860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86" name="Freeform: Shape 285"/>
          <p:cNvSpPr/>
          <p:nvPr/>
        </p:nvSpPr>
        <p:spPr>
          <a:xfrm>
            <a:off x="4003680" y="373860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87" name="Freeform: Shape 286"/>
          <p:cNvSpPr/>
          <p:nvPr/>
        </p:nvSpPr>
        <p:spPr>
          <a:xfrm>
            <a:off x="9093360" y="373860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88" name="Freeform: Shape 287"/>
          <p:cNvSpPr/>
          <p:nvPr/>
        </p:nvSpPr>
        <p:spPr>
          <a:xfrm>
            <a:off x="7884121" y="373860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89" name="Freeform: Shape 288"/>
          <p:cNvSpPr/>
          <p:nvPr/>
        </p:nvSpPr>
        <p:spPr>
          <a:xfrm>
            <a:off x="6548520" y="373860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0" name="Freeform: Shape 289"/>
          <p:cNvSpPr/>
          <p:nvPr/>
        </p:nvSpPr>
        <p:spPr>
          <a:xfrm>
            <a:off x="5275920" y="373860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1" name="Freeform: Shape 290"/>
          <p:cNvSpPr/>
          <p:nvPr/>
        </p:nvSpPr>
        <p:spPr>
          <a:xfrm>
            <a:off x="4003680" y="373860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2" name="Freeform: Shape 291"/>
          <p:cNvSpPr/>
          <p:nvPr/>
        </p:nvSpPr>
        <p:spPr>
          <a:xfrm>
            <a:off x="9093360" y="373860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3" name="Freeform: Shape 292"/>
          <p:cNvSpPr/>
          <p:nvPr/>
        </p:nvSpPr>
        <p:spPr>
          <a:xfrm>
            <a:off x="7884121" y="373860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4" name="Freeform: Shape 293"/>
          <p:cNvSpPr/>
          <p:nvPr/>
        </p:nvSpPr>
        <p:spPr>
          <a:xfrm>
            <a:off x="6548520" y="373860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5" name="Freeform: Shape 294"/>
          <p:cNvSpPr/>
          <p:nvPr/>
        </p:nvSpPr>
        <p:spPr>
          <a:xfrm>
            <a:off x="5275920" y="373860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6" name="Freeform: Shape 295"/>
          <p:cNvSpPr/>
          <p:nvPr/>
        </p:nvSpPr>
        <p:spPr>
          <a:xfrm>
            <a:off x="4003680" y="373860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7" name="Freeform: Shape 296"/>
          <p:cNvSpPr/>
          <p:nvPr/>
        </p:nvSpPr>
        <p:spPr>
          <a:xfrm>
            <a:off x="9093360" y="312912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8" name="Freeform: Shape 297"/>
          <p:cNvSpPr/>
          <p:nvPr/>
        </p:nvSpPr>
        <p:spPr>
          <a:xfrm>
            <a:off x="7884121" y="312912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299" name="Freeform: Shape 298"/>
          <p:cNvSpPr/>
          <p:nvPr/>
        </p:nvSpPr>
        <p:spPr>
          <a:xfrm>
            <a:off x="6548520" y="312912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300" name="Freeform: Shape 299"/>
          <p:cNvSpPr/>
          <p:nvPr/>
        </p:nvSpPr>
        <p:spPr>
          <a:xfrm>
            <a:off x="5275920" y="312912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301" name="Freeform: Shape 300"/>
          <p:cNvSpPr/>
          <p:nvPr/>
        </p:nvSpPr>
        <p:spPr>
          <a:xfrm>
            <a:off x="4003680" y="312912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302" name="Freeform: Shape 301"/>
          <p:cNvSpPr/>
          <p:nvPr/>
        </p:nvSpPr>
        <p:spPr>
          <a:xfrm>
            <a:off x="9093360" y="312912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303" name="Freeform: Shape 302"/>
          <p:cNvSpPr/>
          <p:nvPr/>
        </p:nvSpPr>
        <p:spPr>
          <a:xfrm>
            <a:off x="7884121" y="312912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304" name="Freeform: Shape 303"/>
          <p:cNvSpPr/>
          <p:nvPr/>
        </p:nvSpPr>
        <p:spPr>
          <a:xfrm>
            <a:off x="6548520" y="312912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305" name="Freeform: Shape 304"/>
          <p:cNvSpPr/>
          <p:nvPr/>
        </p:nvSpPr>
        <p:spPr>
          <a:xfrm>
            <a:off x="5275920" y="312912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306" name="Freeform: Shape 305"/>
          <p:cNvSpPr/>
          <p:nvPr/>
        </p:nvSpPr>
        <p:spPr>
          <a:xfrm>
            <a:off x="4003680" y="312912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…</a:t>
            </a:r>
          </a:p>
        </p:txBody>
      </p:sp>
      <p:sp>
        <p:nvSpPr>
          <p:cNvPr id="307" name="Freeform: Shape 306"/>
          <p:cNvSpPr/>
          <p:nvPr/>
        </p:nvSpPr>
        <p:spPr>
          <a:xfrm>
            <a:off x="9093360" y="312912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308" name="Freeform: Shape 307"/>
          <p:cNvSpPr/>
          <p:nvPr/>
        </p:nvSpPr>
        <p:spPr>
          <a:xfrm>
            <a:off x="7884121" y="3129120"/>
            <a:ext cx="120887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09" name="Freeform: Shape 308"/>
          <p:cNvSpPr/>
          <p:nvPr/>
        </p:nvSpPr>
        <p:spPr>
          <a:xfrm>
            <a:off x="6548520" y="3129120"/>
            <a:ext cx="13356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80</a:t>
            </a:r>
          </a:p>
        </p:txBody>
      </p:sp>
      <p:sp>
        <p:nvSpPr>
          <p:cNvPr id="310" name="Freeform: Shape 309"/>
          <p:cNvSpPr/>
          <p:nvPr/>
        </p:nvSpPr>
        <p:spPr>
          <a:xfrm>
            <a:off x="5275920" y="312912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68</a:t>
            </a:r>
          </a:p>
        </p:txBody>
      </p:sp>
      <p:sp>
        <p:nvSpPr>
          <p:cNvPr id="311" name="Freeform: Shape 310"/>
          <p:cNvSpPr/>
          <p:nvPr/>
        </p:nvSpPr>
        <p:spPr>
          <a:xfrm>
            <a:off x="4003680" y="3129120"/>
            <a:ext cx="12722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algn="ctr" hangingPunct="0">
              <a:spcBef>
                <a:spcPts val="349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312" name="Straight Connector 311"/>
          <p:cNvSpPr/>
          <p:nvPr/>
        </p:nvSpPr>
        <p:spPr>
          <a:xfrm>
            <a:off x="10365600" y="1604881"/>
            <a:ext cx="2520" cy="2438639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13" name="Straight Connector 312"/>
          <p:cNvSpPr/>
          <p:nvPr/>
        </p:nvSpPr>
        <p:spPr>
          <a:xfrm>
            <a:off x="4003680" y="1604881"/>
            <a:ext cx="2520" cy="2438639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16" name="Slide Number Placeholder 3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B75CFD-AADA-4321-B8E4-9E3DF24DF130}" type="slidenum">
              <a:rPr lang="uk-UA" smtClean="0"/>
              <a:t>70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566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4BE07F1-62C0-40B3-AB9A-588E6BD1EB6E}" type="slidenum">
              <a:rPr lang="he-IL" altLang="en-US" sz="1400"/>
              <a:pPr eaLnBrk="1" hangingPunct="1"/>
              <a:t>8</a:t>
            </a:fld>
            <a:endParaRPr lang="en-US" altLang="en-US" sz="1400"/>
          </a:p>
        </p:txBody>
      </p:sp>
      <p:sp>
        <p:nvSpPr>
          <p:cNvPr id="13315" name="Line 2"/>
          <p:cNvSpPr>
            <a:spLocks noChangeShapeType="1"/>
          </p:cNvSpPr>
          <p:nvPr/>
        </p:nvSpPr>
        <p:spPr bwMode="auto">
          <a:xfrm flipH="1">
            <a:off x="3657600" y="2514600"/>
            <a:ext cx="2590800" cy="1676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316" name="Line 3"/>
          <p:cNvSpPr>
            <a:spLocks noChangeShapeType="1"/>
          </p:cNvSpPr>
          <p:nvPr/>
        </p:nvSpPr>
        <p:spPr bwMode="auto">
          <a:xfrm>
            <a:off x="6934200" y="2514600"/>
            <a:ext cx="1905000" cy="1676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317" name="Line 4"/>
          <p:cNvSpPr>
            <a:spLocks noChangeShapeType="1"/>
          </p:cNvSpPr>
          <p:nvPr/>
        </p:nvSpPr>
        <p:spPr bwMode="auto">
          <a:xfrm flipH="1">
            <a:off x="2362200" y="4648200"/>
            <a:ext cx="9144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318" name="Line 5"/>
          <p:cNvSpPr>
            <a:spLocks noChangeShapeType="1"/>
          </p:cNvSpPr>
          <p:nvPr/>
        </p:nvSpPr>
        <p:spPr bwMode="auto">
          <a:xfrm>
            <a:off x="3581400" y="4648200"/>
            <a:ext cx="8382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319" name="Line 6"/>
          <p:cNvSpPr>
            <a:spLocks noChangeShapeType="1"/>
          </p:cNvSpPr>
          <p:nvPr/>
        </p:nvSpPr>
        <p:spPr bwMode="auto">
          <a:xfrm>
            <a:off x="6477000" y="25908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32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Decision Tree for XOR</a:t>
            </a:r>
          </a:p>
        </p:txBody>
      </p:sp>
      <p:sp>
        <p:nvSpPr>
          <p:cNvPr id="13321" name="Text Box 8"/>
          <p:cNvSpPr txBox="1">
            <a:spLocks noChangeArrowheads="1"/>
          </p:cNvSpPr>
          <p:nvPr/>
        </p:nvSpPr>
        <p:spPr bwMode="auto">
          <a:xfrm>
            <a:off x="5867401" y="2057401"/>
            <a:ext cx="12346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Outlook</a:t>
            </a:r>
          </a:p>
        </p:txBody>
      </p:sp>
      <p:sp>
        <p:nvSpPr>
          <p:cNvPr id="13322" name="Text Box 9"/>
          <p:cNvSpPr txBox="1">
            <a:spLocks noChangeArrowheads="1"/>
          </p:cNvSpPr>
          <p:nvPr/>
        </p:nvSpPr>
        <p:spPr bwMode="auto">
          <a:xfrm>
            <a:off x="4419600" y="3048001"/>
            <a:ext cx="1021946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Sunny</a:t>
            </a:r>
          </a:p>
        </p:txBody>
      </p:sp>
      <p:sp>
        <p:nvSpPr>
          <p:cNvPr id="13323" name="Text Box 10"/>
          <p:cNvSpPr txBox="1">
            <a:spLocks noChangeArrowheads="1"/>
          </p:cNvSpPr>
          <p:nvPr/>
        </p:nvSpPr>
        <p:spPr bwMode="auto">
          <a:xfrm>
            <a:off x="5791201" y="3048001"/>
            <a:ext cx="137018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Overcast</a:t>
            </a:r>
          </a:p>
        </p:txBody>
      </p:sp>
      <p:sp>
        <p:nvSpPr>
          <p:cNvPr id="13324" name="Text Box 11"/>
          <p:cNvSpPr txBox="1">
            <a:spLocks noChangeArrowheads="1"/>
          </p:cNvSpPr>
          <p:nvPr/>
        </p:nvSpPr>
        <p:spPr bwMode="auto">
          <a:xfrm>
            <a:off x="7543801" y="3048001"/>
            <a:ext cx="77668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Rain</a:t>
            </a:r>
          </a:p>
        </p:txBody>
      </p:sp>
      <p:sp>
        <p:nvSpPr>
          <p:cNvPr id="13325" name="Text Box 12"/>
          <p:cNvSpPr txBox="1">
            <a:spLocks noChangeArrowheads="1"/>
          </p:cNvSpPr>
          <p:nvPr/>
        </p:nvSpPr>
        <p:spPr bwMode="auto">
          <a:xfrm>
            <a:off x="2971801" y="4191001"/>
            <a:ext cx="87395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Wind</a:t>
            </a:r>
          </a:p>
        </p:txBody>
      </p:sp>
      <p:sp>
        <p:nvSpPr>
          <p:cNvPr id="13326" name="Text Box 13"/>
          <p:cNvSpPr txBox="1">
            <a:spLocks noChangeArrowheads="1"/>
          </p:cNvSpPr>
          <p:nvPr/>
        </p:nvSpPr>
        <p:spPr bwMode="auto">
          <a:xfrm>
            <a:off x="2209800" y="5257801"/>
            <a:ext cx="107606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Strong</a:t>
            </a:r>
          </a:p>
        </p:txBody>
      </p:sp>
      <p:sp>
        <p:nvSpPr>
          <p:cNvPr id="13327" name="Text Box 14"/>
          <p:cNvSpPr txBox="1">
            <a:spLocks noChangeArrowheads="1"/>
          </p:cNvSpPr>
          <p:nvPr/>
        </p:nvSpPr>
        <p:spPr bwMode="auto">
          <a:xfrm>
            <a:off x="3733801" y="5257801"/>
            <a:ext cx="92826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Weak</a:t>
            </a:r>
          </a:p>
        </p:txBody>
      </p:sp>
      <p:sp>
        <p:nvSpPr>
          <p:cNvPr id="13328" name="Text Box 15"/>
          <p:cNvSpPr txBox="1">
            <a:spLocks noChangeArrowheads="1"/>
          </p:cNvSpPr>
          <p:nvPr/>
        </p:nvSpPr>
        <p:spPr bwMode="auto">
          <a:xfrm>
            <a:off x="2057400" y="6096001"/>
            <a:ext cx="64389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Yes</a:t>
            </a:r>
          </a:p>
        </p:txBody>
      </p:sp>
      <p:sp>
        <p:nvSpPr>
          <p:cNvPr id="13329" name="Text Box 16"/>
          <p:cNvSpPr txBox="1">
            <a:spLocks noChangeArrowheads="1"/>
          </p:cNvSpPr>
          <p:nvPr/>
        </p:nvSpPr>
        <p:spPr bwMode="auto">
          <a:xfrm>
            <a:off x="4114801" y="6096001"/>
            <a:ext cx="55656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</a:t>
            </a:r>
          </a:p>
        </p:txBody>
      </p:sp>
      <p:sp>
        <p:nvSpPr>
          <p:cNvPr id="13330" name="Text Box 17"/>
          <p:cNvSpPr txBox="1">
            <a:spLocks noChangeArrowheads="1"/>
          </p:cNvSpPr>
          <p:nvPr/>
        </p:nvSpPr>
        <p:spPr bwMode="auto">
          <a:xfrm>
            <a:off x="4114801" y="1446213"/>
            <a:ext cx="4797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Outlook=Sunny </a:t>
            </a:r>
            <a:r>
              <a:rPr lang="en-US" altLang="en-US">
                <a:sym typeface="Symbol" panose="05050102010706020507" pitchFamily="18" charset="2"/>
              </a:rPr>
              <a:t> XOR Wind=Weak</a:t>
            </a:r>
            <a:endParaRPr lang="en-US" altLang="en-US"/>
          </a:p>
        </p:txBody>
      </p:sp>
      <p:sp>
        <p:nvSpPr>
          <p:cNvPr id="13331" name="Line 18"/>
          <p:cNvSpPr>
            <a:spLocks noChangeShapeType="1"/>
          </p:cNvSpPr>
          <p:nvPr/>
        </p:nvSpPr>
        <p:spPr bwMode="auto">
          <a:xfrm flipH="1">
            <a:off x="5267325" y="4648200"/>
            <a:ext cx="9144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332" name="Line 19"/>
          <p:cNvSpPr>
            <a:spLocks noChangeShapeType="1"/>
          </p:cNvSpPr>
          <p:nvPr/>
        </p:nvSpPr>
        <p:spPr bwMode="auto">
          <a:xfrm>
            <a:off x="6486525" y="4648200"/>
            <a:ext cx="1066800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333" name="Text Box 20"/>
          <p:cNvSpPr txBox="1">
            <a:spLocks noChangeArrowheads="1"/>
          </p:cNvSpPr>
          <p:nvPr/>
        </p:nvSpPr>
        <p:spPr bwMode="auto">
          <a:xfrm>
            <a:off x="5876926" y="4191001"/>
            <a:ext cx="87395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Wind</a:t>
            </a:r>
          </a:p>
        </p:txBody>
      </p:sp>
      <p:sp>
        <p:nvSpPr>
          <p:cNvPr id="13334" name="Text Box 21"/>
          <p:cNvSpPr txBox="1">
            <a:spLocks noChangeArrowheads="1"/>
          </p:cNvSpPr>
          <p:nvPr/>
        </p:nvSpPr>
        <p:spPr bwMode="auto">
          <a:xfrm>
            <a:off x="5114925" y="5257801"/>
            <a:ext cx="107606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Strong</a:t>
            </a:r>
          </a:p>
        </p:txBody>
      </p:sp>
      <p:sp>
        <p:nvSpPr>
          <p:cNvPr id="13335" name="Text Box 22"/>
          <p:cNvSpPr txBox="1">
            <a:spLocks noChangeArrowheads="1"/>
          </p:cNvSpPr>
          <p:nvPr/>
        </p:nvSpPr>
        <p:spPr bwMode="auto">
          <a:xfrm>
            <a:off x="6638926" y="5257801"/>
            <a:ext cx="92826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Weak</a:t>
            </a:r>
          </a:p>
        </p:txBody>
      </p:sp>
      <p:sp>
        <p:nvSpPr>
          <p:cNvPr id="13336" name="Text Box 23"/>
          <p:cNvSpPr txBox="1">
            <a:spLocks noChangeArrowheads="1"/>
          </p:cNvSpPr>
          <p:nvPr/>
        </p:nvSpPr>
        <p:spPr bwMode="auto">
          <a:xfrm>
            <a:off x="4962526" y="6096001"/>
            <a:ext cx="55656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</a:t>
            </a:r>
          </a:p>
        </p:txBody>
      </p:sp>
      <p:sp>
        <p:nvSpPr>
          <p:cNvPr id="13337" name="Text Box 24"/>
          <p:cNvSpPr txBox="1">
            <a:spLocks noChangeArrowheads="1"/>
          </p:cNvSpPr>
          <p:nvPr/>
        </p:nvSpPr>
        <p:spPr bwMode="auto">
          <a:xfrm>
            <a:off x="7248525" y="6096001"/>
            <a:ext cx="64389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Yes</a:t>
            </a:r>
          </a:p>
        </p:txBody>
      </p:sp>
      <p:sp>
        <p:nvSpPr>
          <p:cNvPr id="13338" name="Line 25"/>
          <p:cNvSpPr>
            <a:spLocks noChangeShapeType="1"/>
          </p:cNvSpPr>
          <p:nvPr/>
        </p:nvSpPr>
        <p:spPr bwMode="auto">
          <a:xfrm flipH="1">
            <a:off x="8305801" y="4648200"/>
            <a:ext cx="600075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339" name="Line 26"/>
          <p:cNvSpPr>
            <a:spLocks noChangeShapeType="1"/>
          </p:cNvSpPr>
          <p:nvPr/>
        </p:nvSpPr>
        <p:spPr bwMode="auto">
          <a:xfrm>
            <a:off x="9210676" y="4648200"/>
            <a:ext cx="923925" cy="1447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340" name="Text Box 27"/>
          <p:cNvSpPr txBox="1">
            <a:spLocks noChangeArrowheads="1"/>
          </p:cNvSpPr>
          <p:nvPr/>
        </p:nvSpPr>
        <p:spPr bwMode="auto">
          <a:xfrm>
            <a:off x="8601076" y="4191001"/>
            <a:ext cx="87395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Wind</a:t>
            </a:r>
          </a:p>
        </p:txBody>
      </p:sp>
      <p:sp>
        <p:nvSpPr>
          <p:cNvPr id="13341" name="Text Box 28"/>
          <p:cNvSpPr txBox="1">
            <a:spLocks noChangeArrowheads="1"/>
          </p:cNvSpPr>
          <p:nvPr/>
        </p:nvSpPr>
        <p:spPr bwMode="auto">
          <a:xfrm>
            <a:off x="7839075" y="5257801"/>
            <a:ext cx="107606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Strong</a:t>
            </a:r>
          </a:p>
        </p:txBody>
      </p:sp>
      <p:sp>
        <p:nvSpPr>
          <p:cNvPr id="13342" name="Text Box 29"/>
          <p:cNvSpPr txBox="1">
            <a:spLocks noChangeArrowheads="1"/>
          </p:cNvSpPr>
          <p:nvPr/>
        </p:nvSpPr>
        <p:spPr bwMode="auto">
          <a:xfrm>
            <a:off x="9363076" y="5257801"/>
            <a:ext cx="928267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Weak</a:t>
            </a:r>
          </a:p>
        </p:txBody>
      </p:sp>
      <p:sp>
        <p:nvSpPr>
          <p:cNvPr id="13343" name="Text Box 30"/>
          <p:cNvSpPr txBox="1">
            <a:spLocks noChangeArrowheads="1"/>
          </p:cNvSpPr>
          <p:nvPr/>
        </p:nvSpPr>
        <p:spPr bwMode="auto">
          <a:xfrm>
            <a:off x="8077201" y="6096001"/>
            <a:ext cx="55656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No</a:t>
            </a:r>
          </a:p>
        </p:txBody>
      </p:sp>
      <p:sp>
        <p:nvSpPr>
          <p:cNvPr id="13344" name="Text Box 31"/>
          <p:cNvSpPr txBox="1">
            <a:spLocks noChangeArrowheads="1"/>
          </p:cNvSpPr>
          <p:nvPr/>
        </p:nvSpPr>
        <p:spPr bwMode="auto">
          <a:xfrm>
            <a:off x="9753600" y="6096001"/>
            <a:ext cx="643894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85401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320800"/>
            <a:ext cx="4563339" cy="4920343"/>
          </a:xfrm>
        </p:spPr>
        <p:txBody>
          <a:bodyPr/>
          <a:lstStyle/>
          <a:p>
            <a:r>
              <a:rPr lang="en-US"/>
              <a:t>Decision trees represent a disjunction of conjunctions of constraints on the attribute values of instances. </a:t>
            </a:r>
          </a:p>
          <a:p>
            <a:r>
              <a:rPr lang="en-US"/>
              <a:t> Each path from the tree root to a leaf corresponds to a conjunction of attribute tests, and </a:t>
            </a:r>
          </a:p>
          <a:p>
            <a:r>
              <a:rPr lang="en-US"/>
              <a:t> The tree itself is a disjunction of these conjunctions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64" y="1158568"/>
            <a:ext cx="6560457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9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0000CC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425FA907DEC4D81B8B54EB5FC4F0B" ma:contentTypeVersion="0" ma:contentTypeDescription="Create a new document." ma:contentTypeScope="" ma:versionID="54dddfe82c4eb68c3c5ff8321e3cd7f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422E74-D425-4238-AA3C-D692F482432F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9fcdf280-26ce-4ded-ac66-85ca9a77751c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E6FCDEB-496A-428A-B808-0AD6F26B9A43}"/>
</file>

<file path=customXml/itemProps3.xml><?xml version="1.0" encoding="utf-8"?>
<ds:datastoreItem xmlns:ds="http://schemas.openxmlformats.org/officeDocument/2006/customXml" ds:itemID="{7FBDC215-D0E6-44D6-ADF6-60B39E227E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3568</Words>
  <Application>Microsoft Office PowerPoint</Application>
  <PresentationFormat>Widescreen</PresentationFormat>
  <Paragraphs>850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Arial</vt:lpstr>
      <vt:lpstr>Bitstream Vera Sans</vt:lpstr>
      <vt:lpstr>Calibri</vt:lpstr>
      <vt:lpstr>Courier New</vt:lpstr>
      <vt:lpstr>Gothic</vt:lpstr>
      <vt:lpstr>Lucidasans</vt:lpstr>
      <vt:lpstr>Symbol</vt:lpstr>
      <vt:lpstr>Tahoma</vt:lpstr>
      <vt:lpstr>Times New Roman</vt:lpstr>
      <vt:lpstr>Utopia</vt:lpstr>
      <vt:lpstr>Wingdings</vt:lpstr>
      <vt:lpstr>Office Theme</vt:lpstr>
      <vt:lpstr>Decision Trees</vt:lpstr>
      <vt:lpstr>Decision Tree Learning</vt:lpstr>
      <vt:lpstr>Decision Tree</vt:lpstr>
      <vt:lpstr>PowerPoint Presentation</vt:lpstr>
      <vt:lpstr>Decision Tree for PlayTennis</vt:lpstr>
      <vt:lpstr>Decision Tree for Conjunction</vt:lpstr>
      <vt:lpstr>Decision Tree for Disjunction</vt:lpstr>
      <vt:lpstr>Decision Tree for XOR</vt:lpstr>
      <vt:lpstr>PowerPoint Presentation</vt:lpstr>
      <vt:lpstr>Algorithm</vt:lpstr>
      <vt:lpstr>PowerPoint Presentation</vt:lpstr>
      <vt:lpstr>PowerPoint Presentation</vt:lpstr>
      <vt:lpstr>Who sleeps after lunch?????</vt:lpstr>
      <vt:lpstr>VARIOUUS DECISION TREE ALGORITHMS</vt:lpstr>
      <vt:lpstr>GUESS THE PRINCIPLE</vt:lpstr>
      <vt:lpstr>Top-Down Induction of Decision Trees ID3</vt:lpstr>
      <vt:lpstr>Which attribute is best?</vt:lpstr>
      <vt:lpstr>PowerPoint Presentation</vt:lpstr>
      <vt:lpstr>PowerPoint Presentation</vt:lpstr>
      <vt:lpstr>PowerPoint Presentation</vt:lpstr>
      <vt:lpstr>PowerPoint Presentation</vt:lpstr>
      <vt:lpstr>Information Gain (S=E)</vt:lpstr>
      <vt:lpstr>Information Gain</vt:lpstr>
      <vt:lpstr>PowerPoint Presentation</vt:lpstr>
      <vt:lpstr>PowerPoint Presentation</vt:lpstr>
      <vt:lpstr>PowerPoint Presentation</vt:lpstr>
      <vt:lpstr>Calculate the Entropy for the entire data set</vt:lpstr>
      <vt:lpstr>First Attribute - Outlook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1st Attribute : Temp</vt:lpstr>
      <vt:lpstr>PowerPoint Presentation</vt:lpstr>
      <vt:lpstr>3rd Attribute:Wind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 space</vt:lpstr>
      <vt:lpstr>Decision boundaries</vt:lpstr>
      <vt:lpstr>PowerPoint Presentation</vt:lpstr>
      <vt:lpstr>Inductive Bias in ID3</vt:lpstr>
      <vt:lpstr>Inductive Bias in ID3 - Occam’s Razor</vt:lpstr>
      <vt:lpstr>Inductive Bias in ID3 –  Restriction Bias and Preference Bias</vt:lpstr>
      <vt:lpstr>Inductive Bias in ID3 –  Restriction Bias and Preference Bias</vt:lpstr>
      <vt:lpstr>PowerPoint Presentation</vt:lpstr>
      <vt:lpstr>Overfitting</vt:lpstr>
      <vt:lpstr>Overfitting</vt:lpstr>
      <vt:lpstr>NOISE/ERROR DATA</vt:lpstr>
      <vt:lpstr>Avoid overfitting</vt:lpstr>
      <vt:lpstr>Avoid Overfitting - Reduced-Error Pruning</vt:lpstr>
      <vt:lpstr>PowerPoint Presentation</vt:lpstr>
      <vt:lpstr>Effect of Reduced Error Pruning</vt:lpstr>
      <vt:lpstr>Rule-Post Pruning</vt:lpstr>
      <vt:lpstr>Converting a Decision Tree to Rules</vt:lpstr>
      <vt:lpstr>Rule-Post Pruning</vt:lpstr>
      <vt:lpstr>Why Convert The Decision Tree To Rules Before Pruning?</vt:lpstr>
      <vt:lpstr>Continuous-Valued Attributes</vt:lpstr>
      <vt:lpstr>Continuous-Valued Attributes - Example</vt:lpstr>
      <vt:lpstr>Alternative Selection Measures</vt:lpstr>
      <vt:lpstr>Split Information</vt:lpstr>
      <vt:lpstr>Practical Issues on Split Information</vt:lpstr>
      <vt:lpstr>Missing Attribute Values</vt:lpstr>
      <vt:lpstr>Attributes with Differing Costs</vt:lpstr>
      <vt:lpstr>Weather data (again!)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dc:creator>SUMATHI</dc:creator>
  <cp:lastModifiedBy>Lenovo</cp:lastModifiedBy>
  <cp:revision>11</cp:revision>
  <dcterms:created xsi:type="dcterms:W3CDTF">2022-01-28T13:08:23Z</dcterms:created>
  <dcterms:modified xsi:type="dcterms:W3CDTF">2022-09-03T08:38:59Z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0x010100E35425FA907DEC4D81B8B54EB5FC4F0B</vt:lpwstr>
  </property>
  <property fmtid="{D5CDD505-2E9C-101B-9397-08002B2CF9AE}" pid="3" name="Order">
    <vt:r8>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  <property fmtid="{D5CDD505-2E9C-101B-9397-08002B2CF9AE}" pid="11" name="ComplianceAssetId">
    <vt:lpwstr/>
  </property>
</Properties>
</file>